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0" r:id="rId14"/>
    <p:sldId id="269" r:id="rId15"/>
  </p:sldIdLst>
  <p:sldSz cx="18288000" cy="10287000"/>
  <p:notesSz cx="6858000" cy="9144000"/>
  <p:embeddedFontLst>
    <p:embeddedFont>
      <p:font typeface="Arimo" panose="020B0604020202020204" charset="0"/>
      <p:regular r:id="rId16"/>
    </p:embeddedFont>
    <p:embeddedFont>
      <p:font typeface="Arimo Bold" panose="020B0604020202020204" charset="0"/>
      <p:regular r:id="rId17"/>
    </p:embeddedFont>
    <p:embeddedFont>
      <p:font typeface="Calibri" panose="020F0502020204030204" pitchFamily="34" charset="0"/>
      <p:regular r:id="rId18"/>
      <p:bold r:id="rId19"/>
      <p:italic r:id="rId20"/>
      <p:boldItalic r:id="rId21"/>
    </p:embeddedFont>
    <p:embeddedFont>
      <p:font typeface="More Sugar" panose="020B0604020202020204" charset="0"/>
      <p:regular r:id="rId22"/>
    </p:embeddedFont>
    <p:embeddedFont>
      <p:font typeface="More Sugar Thin" panose="020B0604020202020204" charset="0"/>
      <p:regular r:id="rId23"/>
    </p:embeddedFont>
    <p:embeddedFont>
      <p:font typeface="Quicksand Bold" panose="020B0604020202020204" charset="0"/>
      <p:regular r:id="rId24"/>
    </p:embeddedFont>
    <p:embeddedFont>
      <p:font typeface="Quicksand Medium"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17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2.png"/><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1.sv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sv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svg"/><Relationship Id="rId1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3.svg"/><Relationship Id="rId5" Type="http://schemas.openxmlformats.org/officeDocument/2006/relationships/image" Target="../media/image4.sv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83277" y="-285750"/>
            <a:ext cx="3086100" cy="13632873"/>
            <a:chOff x="0" y="0"/>
            <a:chExt cx="812800" cy="3590551"/>
          </a:xfrm>
        </p:grpSpPr>
        <p:sp>
          <p:nvSpPr>
            <p:cNvPr id="5" name="Freeform 5"/>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6" name="TextBox 6"/>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884218" y="-285750"/>
            <a:ext cx="3086100" cy="13347123"/>
            <a:chOff x="0" y="0"/>
            <a:chExt cx="812800" cy="3515292"/>
          </a:xfrm>
        </p:grpSpPr>
        <p:sp>
          <p:nvSpPr>
            <p:cNvPr id="8" name="Freeform 8"/>
            <p:cNvSpPr/>
            <p:nvPr/>
          </p:nvSpPr>
          <p:spPr>
            <a:xfrm>
              <a:off x="0" y="0"/>
              <a:ext cx="812800" cy="3515292"/>
            </a:xfrm>
            <a:custGeom>
              <a:avLst/>
              <a:gdLst/>
              <a:ahLst/>
              <a:cxnLst/>
              <a:rect l="l" t="t" r="r" b="b"/>
              <a:pathLst>
                <a:path w="812800" h="3515292">
                  <a:moveTo>
                    <a:pt x="0" y="0"/>
                  </a:moveTo>
                  <a:lnTo>
                    <a:pt x="812800" y="0"/>
                  </a:lnTo>
                  <a:lnTo>
                    <a:pt x="812800" y="3515292"/>
                  </a:lnTo>
                  <a:lnTo>
                    <a:pt x="0" y="3515292"/>
                  </a:lnTo>
                  <a:close/>
                </a:path>
              </a:pathLst>
            </a:custGeom>
            <a:solidFill>
              <a:srgbClr val="7B6C52"/>
            </a:solidFill>
            <a:ln w="38100" cap="sq">
              <a:solidFill>
                <a:srgbClr val="4B412E"/>
              </a:solidFill>
              <a:prstDash val="solid"/>
              <a:miter/>
            </a:ln>
          </p:spPr>
        </p:sp>
        <p:sp>
          <p:nvSpPr>
            <p:cNvPr id="9" name="TextBox 9"/>
            <p:cNvSpPr txBox="1"/>
            <p:nvPr/>
          </p:nvSpPr>
          <p:spPr>
            <a:xfrm>
              <a:off x="0" y="-47625"/>
              <a:ext cx="812800" cy="356291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138057" y="1691075"/>
            <a:ext cx="11935173" cy="6966810"/>
          </a:xfrm>
          <a:custGeom>
            <a:avLst/>
            <a:gdLst/>
            <a:ahLst/>
            <a:cxnLst/>
            <a:rect l="l" t="t" r="r" b="b"/>
            <a:pathLst>
              <a:path w="11935173" h="6966810">
                <a:moveTo>
                  <a:pt x="0" y="0"/>
                </a:moveTo>
                <a:lnTo>
                  <a:pt x="11935173" y="0"/>
                </a:lnTo>
                <a:lnTo>
                  <a:pt x="11935173" y="6966810"/>
                </a:lnTo>
                <a:lnTo>
                  <a:pt x="0" y="6966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2353279">
            <a:off x="6486601" y="2352389"/>
            <a:ext cx="1405257" cy="892338"/>
          </a:xfrm>
          <a:custGeom>
            <a:avLst/>
            <a:gdLst/>
            <a:ahLst/>
            <a:cxnLst/>
            <a:rect l="l" t="t" r="r" b="b"/>
            <a:pathLst>
              <a:path w="1405257" h="892338">
                <a:moveTo>
                  <a:pt x="0" y="0"/>
                </a:moveTo>
                <a:lnTo>
                  <a:pt x="1405256" y="0"/>
                </a:lnTo>
                <a:lnTo>
                  <a:pt x="1405256" y="892338"/>
                </a:lnTo>
                <a:lnTo>
                  <a:pt x="0" y="8923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8707568">
            <a:off x="13086542" y="2240728"/>
            <a:ext cx="3300300" cy="1086099"/>
          </a:xfrm>
          <a:custGeom>
            <a:avLst/>
            <a:gdLst/>
            <a:ahLst/>
            <a:cxnLst/>
            <a:rect l="l" t="t" r="r" b="b"/>
            <a:pathLst>
              <a:path w="3300300" h="1086099">
                <a:moveTo>
                  <a:pt x="0" y="0"/>
                </a:moveTo>
                <a:lnTo>
                  <a:pt x="3300300" y="0"/>
                </a:lnTo>
                <a:lnTo>
                  <a:pt x="3300300" y="1086099"/>
                </a:lnTo>
                <a:lnTo>
                  <a:pt x="0" y="1086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8216884">
            <a:off x="14013568" y="1510739"/>
            <a:ext cx="2173410" cy="1929790"/>
          </a:xfrm>
          <a:custGeom>
            <a:avLst/>
            <a:gdLst/>
            <a:ahLst/>
            <a:cxnLst/>
            <a:rect l="l" t="t" r="r" b="b"/>
            <a:pathLst>
              <a:path w="2173410" h="1929790">
                <a:moveTo>
                  <a:pt x="0" y="0"/>
                </a:moveTo>
                <a:lnTo>
                  <a:pt x="2173410" y="0"/>
                </a:lnTo>
                <a:lnTo>
                  <a:pt x="2173410" y="1929790"/>
                </a:lnTo>
                <a:lnTo>
                  <a:pt x="0" y="1929790"/>
                </a:lnTo>
                <a:lnTo>
                  <a:pt x="0" y="0"/>
                </a:lnTo>
                <a:close/>
              </a:path>
            </a:pathLst>
          </a:custGeom>
          <a:blipFill>
            <a:blip r:embed="rId12">
              <a:extLst>
                <a:ext uri="{96DAC541-7B7A-43D3-8B79-37D633B846F1}">
                  <asvg:svgBlip xmlns:asvg="http://schemas.microsoft.com/office/drawing/2016/SVG/main" r:embed="rId13"/>
                </a:ext>
              </a:extLst>
            </a:blip>
            <a:stretch>
              <a:fillRect l="-48134" t="-113225"/>
            </a:stretch>
          </a:blipFill>
        </p:spPr>
      </p:sp>
      <p:sp>
        <p:nvSpPr>
          <p:cNvPr id="14" name="Freeform 14"/>
          <p:cNvSpPr/>
          <p:nvPr/>
        </p:nvSpPr>
        <p:spPr>
          <a:xfrm>
            <a:off x="15766251" y="7423828"/>
            <a:ext cx="3897838" cy="4114800"/>
          </a:xfrm>
          <a:custGeom>
            <a:avLst/>
            <a:gdLst/>
            <a:ahLst/>
            <a:cxnLst/>
            <a:rect l="l" t="t" r="r" b="b"/>
            <a:pathLst>
              <a:path w="3897838" h="4114800">
                <a:moveTo>
                  <a:pt x="0" y="0"/>
                </a:moveTo>
                <a:lnTo>
                  <a:pt x="3897838" y="0"/>
                </a:lnTo>
                <a:lnTo>
                  <a:pt x="38978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2631704" y="8057470"/>
            <a:ext cx="4820850" cy="1200830"/>
          </a:xfrm>
          <a:custGeom>
            <a:avLst/>
            <a:gdLst/>
            <a:ahLst/>
            <a:cxnLst/>
            <a:rect l="l" t="t" r="r" b="b"/>
            <a:pathLst>
              <a:path w="4820850" h="1200830">
                <a:moveTo>
                  <a:pt x="0" y="0"/>
                </a:moveTo>
                <a:lnTo>
                  <a:pt x="4820851" y="0"/>
                </a:lnTo>
                <a:lnTo>
                  <a:pt x="4820851" y="1200830"/>
                </a:lnTo>
                <a:lnTo>
                  <a:pt x="0" y="12008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TextBox 16"/>
          <p:cNvSpPr txBox="1"/>
          <p:nvPr/>
        </p:nvSpPr>
        <p:spPr>
          <a:xfrm>
            <a:off x="2590817" y="1733565"/>
            <a:ext cx="14627596" cy="2882017"/>
          </a:xfrm>
          <a:prstGeom prst="rect">
            <a:avLst/>
          </a:prstGeom>
        </p:spPr>
        <p:txBody>
          <a:bodyPr lIns="0" tIns="0" rIns="0" bIns="0" rtlCol="0" anchor="t">
            <a:spAutoFit/>
          </a:bodyPr>
          <a:lstStyle/>
          <a:p>
            <a:pPr algn="ctr">
              <a:lnSpc>
                <a:spcPts val="11198"/>
              </a:lnSpc>
            </a:pPr>
            <a:r>
              <a:rPr lang="en-US" sz="10180">
                <a:solidFill>
                  <a:srgbClr val="494949"/>
                </a:solidFill>
                <a:latin typeface="More Sugar"/>
              </a:rPr>
              <a:t>ADJIE HIEDAYATULLAH</a:t>
            </a:r>
          </a:p>
        </p:txBody>
      </p:sp>
      <p:sp>
        <p:nvSpPr>
          <p:cNvPr id="17" name="TextBox 17"/>
          <p:cNvSpPr txBox="1"/>
          <p:nvPr/>
        </p:nvSpPr>
        <p:spPr>
          <a:xfrm>
            <a:off x="2333911" y="4341677"/>
            <a:ext cx="16270829" cy="1704340"/>
          </a:xfrm>
          <a:prstGeom prst="rect">
            <a:avLst/>
          </a:prstGeom>
        </p:spPr>
        <p:txBody>
          <a:bodyPr lIns="0" tIns="0" rIns="0" bIns="0" rtlCol="0" anchor="t">
            <a:spAutoFit/>
          </a:bodyPr>
          <a:lstStyle/>
          <a:p>
            <a:pPr algn="ctr">
              <a:lnSpc>
                <a:spcPts val="12649"/>
              </a:lnSpc>
            </a:pPr>
            <a:r>
              <a:rPr lang="en-US" sz="11499">
                <a:solidFill>
                  <a:srgbClr val="494949"/>
                </a:solidFill>
                <a:latin typeface="More Sugar Thin"/>
              </a:rPr>
              <a:t>201011401366 </a:t>
            </a:r>
          </a:p>
        </p:txBody>
      </p:sp>
      <p:sp>
        <p:nvSpPr>
          <p:cNvPr id="18" name="AutoShape 18"/>
          <p:cNvSpPr/>
          <p:nvPr/>
        </p:nvSpPr>
        <p:spPr>
          <a:xfrm>
            <a:off x="5384312" y="5953845"/>
            <a:ext cx="9352380" cy="19050"/>
          </a:xfrm>
          <a:prstGeom prst="line">
            <a:avLst/>
          </a:prstGeom>
          <a:ln w="9525" cap="flat">
            <a:solidFill>
              <a:srgbClr val="000000"/>
            </a:solidFill>
            <a:prstDash val="solid"/>
            <a:headEnd type="none" w="sm" len="sm"/>
            <a:tailEnd type="none" w="sm" len="sm"/>
          </a:ln>
        </p:spPr>
      </p:sp>
      <p:sp>
        <p:nvSpPr>
          <p:cNvPr id="19" name="AutoShape 19"/>
          <p:cNvSpPr/>
          <p:nvPr/>
        </p:nvSpPr>
        <p:spPr>
          <a:xfrm>
            <a:off x="5429453" y="6911540"/>
            <a:ext cx="9352380" cy="19050"/>
          </a:xfrm>
          <a:prstGeom prst="line">
            <a:avLst/>
          </a:prstGeom>
          <a:ln w="9525" cap="flat">
            <a:solidFill>
              <a:srgbClr val="000000"/>
            </a:solidFill>
            <a:prstDash val="solid"/>
            <a:headEnd type="none" w="sm" len="sm"/>
            <a:tailEnd type="none" w="sm" len="sm"/>
          </a:ln>
        </p:spPr>
      </p:sp>
      <p:sp>
        <p:nvSpPr>
          <p:cNvPr id="20" name="TextBox 20"/>
          <p:cNvSpPr txBox="1"/>
          <p:nvPr/>
        </p:nvSpPr>
        <p:spPr>
          <a:xfrm>
            <a:off x="6161747" y="6161230"/>
            <a:ext cx="7485736" cy="561975"/>
          </a:xfrm>
          <a:prstGeom prst="rect">
            <a:avLst/>
          </a:prstGeom>
        </p:spPr>
        <p:txBody>
          <a:bodyPr lIns="0" tIns="0" rIns="0" bIns="0" rtlCol="0" anchor="t">
            <a:spAutoFit/>
          </a:bodyPr>
          <a:lstStyle/>
          <a:p>
            <a:pPr algn="ctr">
              <a:lnSpc>
                <a:spcPts val="4440"/>
              </a:lnSpc>
            </a:pPr>
            <a:r>
              <a:rPr lang="en-US" sz="3700">
                <a:solidFill>
                  <a:srgbClr val="494949"/>
                </a:solidFill>
                <a:latin typeface="Quicksand Medium"/>
              </a:rPr>
              <a:t>Matkul: QA Testing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6385359" cy="8816209"/>
            <a:chOff x="0" y="0"/>
            <a:chExt cx="4315485" cy="2321965"/>
          </a:xfrm>
        </p:grpSpPr>
        <p:sp>
          <p:nvSpPr>
            <p:cNvPr id="4" name="Freeform 4"/>
            <p:cNvSpPr/>
            <p:nvPr/>
          </p:nvSpPr>
          <p:spPr>
            <a:xfrm>
              <a:off x="0" y="0"/>
              <a:ext cx="4315485" cy="2321965"/>
            </a:xfrm>
            <a:custGeom>
              <a:avLst/>
              <a:gdLst/>
              <a:ahLst/>
              <a:cxnLst/>
              <a:rect l="l" t="t" r="r" b="b"/>
              <a:pathLst>
                <a:path w="4315485" h="2321965">
                  <a:moveTo>
                    <a:pt x="0" y="0"/>
                  </a:moveTo>
                  <a:lnTo>
                    <a:pt x="4315485" y="0"/>
                  </a:lnTo>
                  <a:lnTo>
                    <a:pt x="4315485" y="2321965"/>
                  </a:lnTo>
                  <a:lnTo>
                    <a:pt x="0" y="2321965"/>
                  </a:lnTo>
                  <a:close/>
                </a:path>
              </a:pathLst>
            </a:custGeom>
            <a:solidFill>
              <a:srgbClr val="FFFFFF"/>
            </a:solidFill>
          </p:spPr>
        </p:sp>
        <p:sp>
          <p:nvSpPr>
            <p:cNvPr id="5" name="TextBox 5"/>
            <p:cNvSpPr txBox="1"/>
            <p:nvPr/>
          </p:nvSpPr>
          <p:spPr>
            <a:xfrm>
              <a:off x="0" y="-47625"/>
              <a:ext cx="4315485"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KETERANGAN TAMBAHAN</a:t>
            </a:r>
          </a:p>
        </p:txBody>
      </p:sp>
      <p:sp>
        <p:nvSpPr>
          <p:cNvPr id="23" name="TextBox 23"/>
          <p:cNvSpPr txBox="1"/>
          <p:nvPr/>
        </p:nvSpPr>
        <p:spPr>
          <a:xfrm>
            <a:off x="1262495" y="2803320"/>
            <a:ext cx="16385359" cy="6572250"/>
          </a:xfrm>
          <a:prstGeom prst="rect">
            <a:avLst/>
          </a:prstGeom>
        </p:spPr>
        <p:txBody>
          <a:bodyPr lIns="0" tIns="0" rIns="0" bIns="0" rtlCol="0" anchor="t">
            <a:spAutoFit/>
          </a:bodyPr>
          <a:lstStyle/>
          <a:p>
            <a:pPr>
              <a:lnSpc>
                <a:spcPts val="3455"/>
              </a:lnSpc>
            </a:pPr>
            <a:r>
              <a:rPr lang="en-US" sz="2879">
                <a:solidFill>
                  <a:srgbClr val="494949"/>
                </a:solidFill>
                <a:latin typeface="Quicksand Medium"/>
                <a:ea typeface="Quicksand Medium"/>
              </a:rPr>
              <a:t>●Ada beberapa pustaka untuk melakukan testing yang mempermudah pekerjaan kita dalam mengatur test case. Salah satu modul Python yang paling populer untuk keperluan ini adalah PyUnittest. Pustaka ini biasanya sudah ada saat Python dipasang sehingga kita tak perlu repot memasangnya sendiri.</a:t>
            </a:r>
          </a:p>
          <a:p>
            <a:pPr>
              <a:lnSpc>
                <a:spcPts val="3455"/>
              </a:lnSpc>
            </a:pPr>
            <a:r>
              <a:rPr lang="en-US" sz="2879">
                <a:solidFill>
                  <a:srgbClr val="494949"/>
                </a:solidFill>
                <a:latin typeface="Quicksand Medium"/>
                <a:ea typeface="Quicksand Medium"/>
              </a:rPr>
              <a:t>●Dengan penambahan beberapa test case, program menjadi seperti pada souce code pada slide sebelumnya.</a:t>
            </a:r>
          </a:p>
          <a:p>
            <a:pPr>
              <a:lnSpc>
                <a:spcPts val="3455"/>
              </a:lnSpc>
            </a:pPr>
            <a:r>
              <a:rPr lang="en-US" sz="2879">
                <a:solidFill>
                  <a:srgbClr val="494949"/>
                </a:solidFill>
                <a:latin typeface="Quicksand Medium"/>
                <a:ea typeface="Quicksand Medium"/>
              </a:rPr>
              <a:t>●Kondisi name == 'main' akan bernilai true jika program ini dijalankan lewat terminal, jadi program akan berjalan dengan normal saat kita menggunakan perintah python unittest_adjie.py.</a:t>
            </a:r>
          </a:p>
          <a:p>
            <a:pPr>
              <a:lnSpc>
                <a:spcPts val="3455"/>
              </a:lnSpc>
            </a:pPr>
            <a:r>
              <a:rPr lang="en-US" sz="2879">
                <a:solidFill>
                  <a:srgbClr val="494949"/>
                </a:solidFill>
                <a:latin typeface="Quicksand Medium"/>
                <a:ea typeface="Quicksand Medium"/>
              </a:rPr>
              <a:t>●Tes adalah fungsi-fungsi yang ada didalam sebuah kelas yang diturunkan dari unittest.TestCase dan tes-tes tersebut merupakan salah satu fungsi assert. Pada contoh kode di atas kita menggunakan assertEqual() yang membandingkan nilai yang dihasilkan oleh fungsi romannumeral() dengan nilai yang seharusnya.</a:t>
            </a:r>
          </a:p>
          <a:p>
            <a:pPr>
              <a:lnSpc>
                <a:spcPts val="3455"/>
              </a:lnSpc>
            </a:pPr>
            <a:r>
              <a:rPr lang="en-US" sz="2879">
                <a:solidFill>
                  <a:srgbClr val="494949"/>
                </a:solidFill>
                <a:latin typeface="Quicksand Medium"/>
              </a:rPr>
              <a:t>.</a:t>
            </a:r>
          </a:p>
          <a:p>
            <a:pPr>
              <a:lnSpc>
                <a:spcPts val="3455"/>
              </a:lnSpc>
            </a:pPr>
            <a:endParaRPr lang="en-US" sz="2879">
              <a:solidFill>
                <a:srgbClr val="494949"/>
              </a:solidFill>
              <a:latin typeface="Quicksa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6385359" cy="8816209"/>
            <a:chOff x="0" y="0"/>
            <a:chExt cx="4315485" cy="2321965"/>
          </a:xfrm>
        </p:grpSpPr>
        <p:sp>
          <p:nvSpPr>
            <p:cNvPr id="4" name="Freeform 4"/>
            <p:cNvSpPr/>
            <p:nvPr/>
          </p:nvSpPr>
          <p:spPr>
            <a:xfrm>
              <a:off x="0" y="0"/>
              <a:ext cx="4315485" cy="2321965"/>
            </a:xfrm>
            <a:custGeom>
              <a:avLst/>
              <a:gdLst/>
              <a:ahLst/>
              <a:cxnLst/>
              <a:rect l="l" t="t" r="r" b="b"/>
              <a:pathLst>
                <a:path w="4315485" h="2321965">
                  <a:moveTo>
                    <a:pt x="0" y="0"/>
                  </a:moveTo>
                  <a:lnTo>
                    <a:pt x="4315485" y="0"/>
                  </a:lnTo>
                  <a:lnTo>
                    <a:pt x="4315485" y="2321965"/>
                  </a:lnTo>
                  <a:lnTo>
                    <a:pt x="0" y="2321965"/>
                  </a:lnTo>
                  <a:close/>
                </a:path>
              </a:pathLst>
            </a:custGeom>
            <a:solidFill>
              <a:srgbClr val="FFFFFF"/>
            </a:solidFill>
          </p:spPr>
        </p:sp>
        <p:sp>
          <p:nvSpPr>
            <p:cNvPr id="5" name="TextBox 5"/>
            <p:cNvSpPr txBox="1"/>
            <p:nvPr/>
          </p:nvSpPr>
          <p:spPr>
            <a:xfrm>
              <a:off x="0" y="-47625"/>
              <a:ext cx="4315485"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CI/CD</a:t>
            </a:r>
          </a:p>
        </p:txBody>
      </p:sp>
      <p:sp>
        <p:nvSpPr>
          <p:cNvPr id="22" name="TextBox 22"/>
          <p:cNvSpPr txBox="1"/>
          <p:nvPr/>
        </p:nvSpPr>
        <p:spPr>
          <a:xfrm>
            <a:off x="1262495" y="3460545"/>
            <a:ext cx="16385359" cy="5257800"/>
          </a:xfrm>
          <a:prstGeom prst="rect">
            <a:avLst/>
          </a:prstGeom>
        </p:spPr>
        <p:txBody>
          <a:bodyPr lIns="0" tIns="0" rIns="0" bIns="0" rtlCol="0" anchor="t">
            <a:spAutoFit/>
          </a:bodyPr>
          <a:lstStyle/>
          <a:p>
            <a:pPr>
              <a:lnSpc>
                <a:spcPts val="3455"/>
              </a:lnSpc>
            </a:pPr>
            <a:r>
              <a:rPr lang="en-US" sz="2879">
                <a:solidFill>
                  <a:srgbClr val="494949"/>
                </a:solidFill>
                <a:latin typeface="Quicksand Medium"/>
                <a:ea typeface="Quicksand Medium"/>
              </a:rPr>
              <a:t>●(CI) mengacu pada proses mengevaluasi kode Anda secara otomatis saat kode tersebut diperbarui oleh Anda sendiri dan kontributor, untuk mencoba dan menangkap potensi masalah apa pun yang disebabkan oleh pembaruan Anda. Alur kerja CI biasanya mencakup eksekusi otomatis dari banyak langkah yang telahkitalihat di seluruh buku ini, seperti menjalankan pengujian, menghitung cakupan kode, dan membuat dokumentasi, dan lain-lain.</a:t>
            </a:r>
          </a:p>
          <a:p>
            <a:pPr>
              <a:lnSpc>
                <a:spcPts val="3455"/>
              </a:lnSpc>
            </a:pPr>
            <a:r>
              <a:rPr lang="en-US" sz="2879">
                <a:solidFill>
                  <a:srgbClr val="494949"/>
                </a:solidFill>
                <a:latin typeface="Quicksand Medium"/>
                <a:ea typeface="Quicksand Medium"/>
              </a:rPr>
              <a:t>●Penerapan berkelanjutan (CD) adalah proses mengotomatiskan penerapan versi baru perangkat lunak Anda, misalnya, PyPI, dari perubahan yang dilakukan melalui CI.</a:t>
            </a:r>
          </a:p>
          <a:p>
            <a:pPr>
              <a:lnSpc>
                <a:spcPts val="3455"/>
              </a:lnSpc>
            </a:pPr>
            <a:r>
              <a:rPr lang="en-US" sz="2879">
                <a:solidFill>
                  <a:srgbClr val="494949"/>
                </a:solidFill>
                <a:latin typeface="Quicksand Medium"/>
                <a:ea typeface="Quicksand Medium"/>
              </a:rPr>
              <a:t>●CI/CD dapatmengotomatiskan alur kerja pengemasan yang telah kami lakukan secara manual di seluruh buku ini dan pada akhirnya dapat menghemat waktu Anda sertamembantu Anda merilis versi baru paket Anda dengan cepat.</a:t>
            </a:r>
          </a:p>
          <a:p>
            <a:pPr>
              <a:lnSpc>
                <a:spcPts val="3455"/>
              </a:lnSpc>
            </a:pPr>
            <a:r>
              <a:rPr lang="en-US" sz="2879">
                <a:solidFill>
                  <a:srgbClr val="494949"/>
                </a:solidFill>
                <a:latin typeface="Quicksand Medium"/>
              </a:rPr>
              <a:t>.</a:t>
            </a:r>
          </a:p>
          <a:p>
            <a:pPr>
              <a:lnSpc>
                <a:spcPts val="3455"/>
              </a:lnSpc>
            </a:pPr>
            <a:endParaRPr lang="en-US" sz="2879">
              <a:solidFill>
                <a:srgbClr val="494949"/>
              </a:solidFill>
              <a:latin typeface="Quicksa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6385359" cy="8816209"/>
            <a:chOff x="0" y="0"/>
            <a:chExt cx="4315485" cy="2321965"/>
          </a:xfrm>
        </p:grpSpPr>
        <p:sp>
          <p:nvSpPr>
            <p:cNvPr id="4" name="Freeform 4"/>
            <p:cNvSpPr/>
            <p:nvPr/>
          </p:nvSpPr>
          <p:spPr>
            <a:xfrm>
              <a:off x="0" y="0"/>
              <a:ext cx="4315485" cy="2321965"/>
            </a:xfrm>
            <a:custGeom>
              <a:avLst/>
              <a:gdLst/>
              <a:ahLst/>
              <a:cxnLst/>
              <a:rect l="l" t="t" r="r" b="b"/>
              <a:pathLst>
                <a:path w="4315485" h="2321965">
                  <a:moveTo>
                    <a:pt x="0" y="0"/>
                  </a:moveTo>
                  <a:lnTo>
                    <a:pt x="4315485" y="0"/>
                  </a:lnTo>
                  <a:lnTo>
                    <a:pt x="4315485" y="2321965"/>
                  </a:lnTo>
                  <a:lnTo>
                    <a:pt x="0" y="2321965"/>
                  </a:lnTo>
                  <a:close/>
                </a:path>
              </a:pathLst>
            </a:custGeom>
            <a:solidFill>
              <a:srgbClr val="FFFFFF"/>
            </a:solidFill>
          </p:spPr>
        </p:sp>
        <p:sp>
          <p:nvSpPr>
            <p:cNvPr id="5" name="TextBox 5"/>
            <p:cNvSpPr txBox="1"/>
            <p:nvPr/>
          </p:nvSpPr>
          <p:spPr>
            <a:xfrm>
              <a:off x="0" y="-47625"/>
              <a:ext cx="4315485"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KETERANGAN TAMBAHAN</a:t>
            </a:r>
          </a:p>
        </p:txBody>
      </p:sp>
      <p:sp>
        <p:nvSpPr>
          <p:cNvPr id="23" name="TextBox 23"/>
          <p:cNvSpPr txBox="1"/>
          <p:nvPr/>
        </p:nvSpPr>
        <p:spPr>
          <a:xfrm>
            <a:off x="1262495" y="2769983"/>
            <a:ext cx="16385359" cy="7448550"/>
          </a:xfrm>
          <a:prstGeom prst="rect">
            <a:avLst/>
          </a:prstGeom>
        </p:spPr>
        <p:txBody>
          <a:bodyPr lIns="0" tIns="0" rIns="0" bIns="0" rtlCol="0" anchor="t">
            <a:spAutoFit/>
          </a:bodyPr>
          <a:lstStyle/>
          <a:p>
            <a:pPr>
              <a:lnSpc>
                <a:spcPts val="3455"/>
              </a:lnSpc>
            </a:pPr>
            <a:r>
              <a:rPr lang="en-US" sz="2879" dirty="0">
                <a:solidFill>
                  <a:srgbClr val="494949"/>
                </a:solidFill>
                <a:latin typeface="Quicksand Medium"/>
                <a:ea typeface="Quicksand Medium"/>
              </a:rPr>
              <a:t>●CI/CD </a:t>
            </a:r>
            <a:r>
              <a:rPr lang="en-US" sz="2879" dirty="0" err="1">
                <a:solidFill>
                  <a:srgbClr val="494949"/>
                </a:solidFill>
                <a:latin typeface="Quicksand Medium"/>
                <a:ea typeface="Quicksand Medium"/>
              </a:rPr>
              <a:t>Memiliki</a:t>
            </a:r>
            <a:r>
              <a:rPr lang="en-US" sz="2879" dirty="0">
                <a:solidFill>
                  <a:srgbClr val="494949"/>
                </a:solidFill>
                <a:latin typeface="Quicksand Medium"/>
                <a:ea typeface="Quicksand Medium"/>
              </a:rPr>
              <a:t> sangat </a:t>
            </a:r>
            <a:r>
              <a:rPr lang="en-US" sz="2879" dirty="0" err="1">
                <a:solidFill>
                  <a:srgbClr val="494949"/>
                </a:solidFill>
                <a:latin typeface="Quicksand Medium"/>
                <a:ea typeface="Quicksand Medium"/>
              </a:rPr>
              <a:t>banyak</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Layanan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contohnya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adalah</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CircleCI,Github</a:t>
            </a:r>
            <a:r>
              <a:rPr lang="en-US" sz="2879" dirty="0">
                <a:solidFill>
                  <a:srgbClr val="494949"/>
                </a:solidFill>
                <a:latin typeface="Quicksand Medium"/>
                <a:ea typeface="Quicksand Medium"/>
              </a:rPr>
              <a:t> Action dan lain </a:t>
            </a:r>
            <a:r>
              <a:rPr lang="en-US" sz="2879" dirty="0" err="1">
                <a:solidFill>
                  <a:srgbClr val="494949"/>
                </a:solidFill>
                <a:latin typeface="Quicksand Medium"/>
                <a:ea typeface="Quicksand Medium"/>
              </a:rPr>
              <a:t>sebagainya</a:t>
            </a:r>
            <a:r>
              <a:rPr lang="en-US" sz="2879" dirty="0">
                <a:solidFill>
                  <a:srgbClr val="494949"/>
                </a:solidFill>
                <a:latin typeface="Quicksand Medium"/>
                <a:ea typeface="Quicksand Medium"/>
              </a:rPr>
              <a:t> dan disini </a:t>
            </a:r>
            <a:r>
              <a:rPr lang="en-US" sz="2879" dirty="0" err="1">
                <a:solidFill>
                  <a:srgbClr val="494949"/>
                </a:solidFill>
                <a:latin typeface="Quicksand Medium"/>
                <a:ea typeface="Quicksand Medium"/>
              </a:rPr>
              <a:t>saya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akan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menggunakan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Github</a:t>
            </a:r>
            <a:r>
              <a:rPr lang="en-US" sz="2879" dirty="0">
                <a:solidFill>
                  <a:srgbClr val="494949"/>
                </a:solidFill>
                <a:latin typeface="Quicksand Medium"/>
                <a:ea typeface="Quicksand Medium"/>
              </a:rPr>
              <a:t> Action, </a:t>
            </a:r>
            <a:r>
              <a:rPr lang="en-US" sz="2879" dirty="0" err="1">
                <a:solidFill>
                  <a:srgbClr val="494949"/>
                </a:solidFill>
                <a:latin typeface="Quicksand Medium"/>
                <a:ea typeface="Quicksand Medium"/>
              </a:rPr>
              <a:t>berikut</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langkah-langkah</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nya</a:t>
            </a:r>
            <a:r>
              <a:rPr lang="en-US" sz="2879" dirty="0">
                <a:solidFill>
                  <a:srgbClr val="494949"/>
                </a:solidFill>
                <a:latin typeface="Quicksand Medium"/>
                <a:ea typeface="Quicksand Medium"/>
              </a:rPr>
              <a:t> :</a:t>
            </a:r>
          </a:p>
          <a:p>
            <a:pPr>
              <a:lnSpc>
                <a:spcPts val="3455"/>
              </a:lnSpc>
            </a:pPr>
            <a:endParaRPr lang="en-US" sz="2879" dirty="0">
              <a:solidFill>
                <a:srgbClr val="494949"/>
              </a:solidFill>
              <a:latin typeface="Quicksand Medium"/>
              <a:ea typeface="Quicksand Medium"/>
            </a:endParaRPr>
          </a:p>
          <a:p>
            <a:pPr>
              <a:lnSpc>
                <a:spcPts val="3455"/>
              </a:lnSpc>
            </a:pPr>
            <a:r>
              <a:rPr lang="en-US" sz="2879" dirty="0">
                <a:solidFill>
                  <a:srgbClr val="494949"/>
                </a:solidFill>
                <a:latin typeface="Quicksand Medium"/>
                <a:ea typeface="Quicksand Medium"/>
              </a:rPr>
              <a:t>●</a:t>
            </a:r>
            <a:r>
              <a:rPr lang="en-US" sz="2879" dirty="0" err="1">
                <a:solidFill>
                  <a:srgbClr val="494949"/>
                </a:solidFill>
                <a:latin typeface="Quicksand Medium"/>
                <a:ea typeface="Quicksand Medium"/>
              </a:rPr>
              <a:t>Siapkan</a:t>
            </a:r>
            <a:r>
              <a:rPr lang="en-US" sz="2879" dirty="0">
                <a:solidFill>
                  <a:srgbClr val="494949"/>
                </a:solidFill>
                <a:latin typeface="Quicksand Medium"/>
                <a:ea typeface="Quicksand Medium"/>
              </a:rPr>
              <a:t> Repository </a:t>
            </a:r>
            <a:r>
              <a:rPr lang="en-US" sz="2879" dirty="0" err="1">
                <a:solidFill>
                  <a:srgbClr val="494949"/>
                </a:solidFill>
                <a:latin typeface="Quicksand Medium"/>
                <a:ea typeface="Quicksand Medium"/>
              </a:rPr>
              <a:t>Github</a:t>
            </a:r>
            <a:r>
              <a:rPr lang="en-US" sz="2879" dirty="0">
                <a:solidFill>
                  <a:srgbClr val="494949"/>
                </a:solidFill>
                <a:latin typeface="Quicksand Medium"/>
                <a:ea typeface="Quicksand Medium"/>
              </a:rPr>
              <a:t> : </a:t>
            </a:r>
            <a:r>
              <a:rPr lang="en-US" sz="2879" dirty="0" err="1">
                <a:solidFill>
                  <a:srgbClr val="494949"/>
                </a:solidFill>
                <a:latin typeface="Quicksand Medium"/>
                <a:ea typeface="Quicksand Medium"/>
              </a:rPr>
              <a:t>saya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akan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menamakan</a:t>
            </a:r>
            <a:r>
              <a:rPr lang="en-US" sz="2879" dirty="0">
                <a:solidFill>
                  <a:srgbClr val="494949"/>
                </a:solidFill>
                <a:latin typeface="Quicksand Medium"/>
                <a:ea typeface="Quicksand Medium"/>
              </a:rPr>
              <a:t> repo </a:t>
            </a:r>
            <a:r>
              <a:rPr lang="en-US" sz="2879" dirty="0" err="1">
                <a:solidFill>
                  <a:srgbClr val="494949"/>
                </a:solidFill>
                <a:latin typeface="Quicksand Medium"/>
                <a:ea typeface="Quicksand Medium"/>
              </a:rPr>
              <a:t>nyasesuai</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dengan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perintah</a:t>
            </a:r>
            <a:r>
              <a:rPr lang="en-US" sz="2879" dirty="0">
                <a:solidFill>
                  <a:srgbClr val="494949"/>
                </a:solidFill>
                <a:latin typeface="Quicksand Medium"/>
                <a:ea typeface="Quicksand Medium"/>
              </a:rPr>
              <a:t> pada </a:t>
            </a:r>
            <a:r>
              <a:rPr lang="en-US" sz="2879" dirty="0" err="1">
                <a:solidFill>
                  <a:srgbClr val="494949"/>
                </a:solidFill>
                <a:latin typeface="Quicksand Medium"/>
                <a:ea typeface="Quicksand Medium"/>
              </a:rPr>
              <a:t>halaman</a:t>
            </a:r>
            <a:r>
              <a:rPr lang="en-US" sz="2879" dirty="0">
                <a:solidFill>
                  <a:srgbClr val="494949"/>
                </a:solidFill>
                <a:latin typeface="Quicksand Medium"/>
                <a:ea typeface="Quicksand Medium"/>
              </a:rPr>
              <a:t> UTS LMS </a:t>
            </a:r>
            <a:r>
              <a:rPr lang="en-US" sz="2879" dirty="0" err="1">
                <a:solidFill>
                  <a:srgbClr val="494949"/>
                </a:solidFill>
                <a:latin typeface="Quicksand Medium"/>
                <a:ea typeface="Quicksand Medium"/>
              </a:rPr>
              <a:t>Elearning</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Unpam</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yaitu</a:t>
            </a:r>
            <a:r>
              <a:rPr lang="en-US" sz="2879" dirty="0">
                <a:solidFill>
                  <a:srgbClr val="494949"/>
                </a:solidFill>
                <a:latin typeface="Quicksand Medium"/>
                <a:ea typeface="Quicksand Medium"/>
              </a:rPr>
              <a:t> testing QA.</a:t>
            </a:r>
          </a:p>
          <a:p>
            <a:pPr>
              <a:lnSpc>
                <a:spcPts val="3455"/>
              </a:lnSpc>
            </a:pPr>
            <a:r>
              <a:rPr lang="en-US" sz="2879" dirty="0">
                <a:solidFill>
                  <a:srgbClr val="494949"/>
                </a:solidFill>
                <a:latin typeface="Quicksand Medium"/>
                <a:ea typeface="Quicksand Medium"/>
              </a:rPr>
              <a:t>●Buat file </a:t>
            </a:r>
            <a:r>
              <a:rPr lang="en-US" sz="2879" dirty="0" err="1">
                <a:solidFill>
                  <a:srgbClr val="494949"/>
                </a:solidFill>
                <a:latin typeface="Quicksand Medium"/>
                <a:ea typeface="Quicksand Medium"/>
              </a:rPr>
              <a:t>konfigurasi</a:t>
            </a:r>
            <a:r>
              <a:rPr lang="en-US" sz="2879" dirty="0">
                <a:solidFill>
                  <a:srgbClr val="494949"/>
                </a:solidFill>
                <a:latin typeface="Quicksand Medium"/>
                <a:ea typeface="Quicksand Medium"/>
              </a:rPr>
              <a:t> CI/CD di root </a:t>
            </a:r>
            <a:r>
              <a:rPr lang="en-US" sz="2879" dirty="0" err="1">
                <a:solidFill>
                  <a:srgbClr val="494949"/>
                </a:solidFill>
                <a:latin typeface="Quicksand Medium"/>
                <a:ea typeface="Quicksand Medium"/>
              </a:rPr>
              <a:t>direktori</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proyek</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saya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Misalnya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saya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bisa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membuat</a:t>
            </a:r>
            <a:r>
              <a:rPr lang="en-US" sz="2879" dirty="0">
                <a:solidFill>
                  <a:srgbClr val="494949"/>
                </a:solidFill>
                <a:latin typeface="Quicksand Medium"/>
                <a:ea typeface="Quicksand Medium"/>
              </a:rPr>
              <a:t> file .</a:t>
            </a:r>
            <a:r>
              <a:rPr lang="en-US" sz="2879" dirty="0" err="1">
                <a:solidFill>
                  <a:srgbClr val="494949"/>
                </a:solidFill>
                <a:latin typeface="Quicksand Medium"/>
                <a:ea typeface="Quicksand Medium"/>
              </a:rPr>
              <a:t>github</a:t>
            </a:r>
            <a:r>
              <a:rPr lang="en-US" sz="2879" dirty="0">
                <a:solidFill>
                  <a:srgbClr val="494949"/>
                </a:solidFill>
                <a:latin typeface="Quicksand Medium"/>
                <a:ea typeface="Quicksand Medium"/>
              </a:rPr>
              <a:t>/workflows/python-ci-</a:t>
            </a:r>
            <a:r>
              <a:rPr lang="en-US" sz="2879" dirty="0" err="1">
                <a:solidFill>
                  <a:srgbClr val="494949"/>
                </a:solidFill>
                <a:latin typeface="Quicksand Medium"/>
                <a:ea typeface="Quicksand Medium"/>
              </a:rPr>
              <a:t>cd.yml</a:t>
            </a:r>
            <a:r>
              <a:rPr lang="en-US" sz="2879" dirty="0">
                <a:solidFill>
                  <a:srgbClr val="494949"/>
                </a:solidFill>
                <a:latin typeface="Quicksand Medium"/>
                <a:ea typeface="Quicksand Medium"/>
              </a:rPr>
              <a:t>.</a:t>
            </a:r>
          </a:p>
          <a:p>
            <a:pPr>
              <a:lnSpc>
                <a:spcPts val="3455"/>
              </a:lnSpc>
            </a:pPr>
            <a:r>
              <a:rPr lang="en-US" sz="2879" dirty="0">
                <a:solidFill>
                  <a:srgbClr val="494949"/>
                </a:solidFill>
                <a:latin typeface="Quicksand Medium"/>
                <a:ea typeface="Quicksand Medium"/>
              </a:rPr>
              <a:t>●</a:t>
            </a:r>
            <a:r>
              <a:rPr lang="en-US" sz="2879" dirty="0" err="1">
                <a:solidFill>
                  <a:srgbClr val="494949"/>
                </a:solidFill>
                <a:latin typeface="Quicksand Medium"/>
                <a:ea typeface="Quicksand Medium"/>
              </a:rPr>
              <a:t>konfigurasi</a:t>
            </a:r>
            <a:r>
              <a:rPr lang="en-US" sz="2879" dirty="0">
                <a:solidFill>
                  <a:srgbClr val="494949"/>
                </a:solidFill>
                <a:latin typeface="Quicksand Medium"/>
                <a:ea typeface="Quicksand Medium"/>
              </a:rPr>
              <a:t> file </a:t>
            </a:r>
            <a:r>
              <a:rPr lang="en-US" sz="2879" dirty="0" err="1">
                <a:solidFill>
                  <a:srgbClr val="494949"/>
                </a:solidFill>
                <a:latin typeface="Quicksand Medium"/>
                <a:ea typeface="Quicksand Medium"/>
              </a:rPr>
              <a:t>yamlnyabaikituos</a:t>
            </a:r>
            <a:r>
              <a:rPr lang="en-US" sz="2879" dirty="0">
                <a:solidFill>
                  <a:srgbClr val="494949"/>
                </a:solidFill>
                <a:latin typeface="Quicksand Medium"/>
                <a:ea typeface="Quicksand Medium"/>
              </a:rPr>
              <a:t> yang </a:t>
            </a:r>
            <a:r>
              <a:rPr lang="en-US" sz="2879" dirty="0" err="1">
                <a:solidFill>
                  <a:srgbClr val="494949"/>
                </a:solidFill>
                <a:latin typeface="Quicksand Medium"/>
                <a:ea typeface="Quicksand Medium"/>
              </a:rPr>
              <a:t>akandigunakan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versi</a:t>
            </a:r>
            <a:r>
              <a:rPr lang="en-US" sz="2879" dirty="0">
                <a:solidFill>
                  <a:srgbClr val="494949"/>
                </a:solidFill>
                <a:latin typeface="Quicksand Medium"/>
                <a:ea typeface="Quicksand Medium"/>
              </a:rPr>
              <a:t> python, </a:t>
            </a:r>
            <a:r>
              <a:rPr lang="en-US" sz="2879" dirty="0" err="1">
                <a:solidFill>
                  <a:srgbClr val="494949"/>
                </a:solidFill>
                <a:latin typeface="Quicksand Medium"/>
                <a:ea typeface="Quicksand Medium"/>
              </a:rPr>
              <a:t>dependenciesnya</a:t>
            </a:r>
            <a:r>
              <a:rPr lang="en-US" sz="2879" dirty="0">
                <a:solidFill>
                  <a:srgbClr val="494949"/>
                </a:solidFill>
                <a:latin typeface="Quicksand Medium"/>
                <a:ea typeface="Quicksand Medium"/>
              </a:rPr>
              <a:t> dan juga </a:t>
            </a:r>
            <a:r>
              <a:rPr lang="en-US" sz="2879" dirty="0" err="1">
                <a:solidFill>
                  <a:srgbClr val="494949"/>
                </a:solidFill>
                <a:latin typeface="Quicksand Medium"/>
                <a:ea typeface="Quicksand Medium"/>
              </a:rPr>
              <a:t>apaperintah</a:t>
            </a:r>
            <a:r>
              <a:rPr lang="en-US" sz="2879" dirty="0">
                <a:solidFill>
                  <a:srgbClr val="494949"/>
                </a:solidFill>
                <a:latin typeface="Quicksand Medium"/>
                <a:ea typeface="Quicksand Medium"/>
              </a:rPr>
              <a:t> yang </a:t>
            </a:r>
            <a:r>
              <a:rPr lang="en-US" sz="2879" dirty="0" err="1">
                <a:solidFill>
                  <a:srgbClr val="494949"/>
                </a:solidFill>
                <a:latin typeface="Quicksand Medium"/>
                <a:ea typeface="Quicksand Medium"/>
              </a:rPr>
              <a:t>akandiberikan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ketika</a:t>
            </a:r>
            <a:r>
              <a:rPr lang="en-US" sz="2879" dirty="0">
                <a:solidFill>
                  <a:srgbClr val="494949"/>
                </a:solidFill>
                <a:latin typeface="Quicksand Medium"/>
                <a:ea typeface="Quicksand Medium"/>
              </a:rPr>
              <a:t> project </a:t>
            </a:r>
            <a:r>
              <a:rPr lang="en-US" sz="2879" dirty="0" err="1">
                <a:solidFill>
                  <a:srgbClr val="494949"/>
                </a:solidFill>
                <a:latin typeface="Quicksand Medium"/>
                <a:ea typeface="Quicksand Medium"/>
              </a:rPr>
              <a:t>dijalankan</a:t>
            </a:r>
            <a:r>
              <a:rPr lang="en-US" sz="2879" dirty="0">
                <a:solidFill>
                  <a:srgbClr val="494949"/>
                </a:solidFill>
                <a:latin typeface="Quicksand Medium"/>
                <a:ea typeface="Quicksand Medium"/>
              </a:rPr>
              <a:t>, example : python -m unittest_ilman.py dan jangan lupa </a:t>
            </a:r>
            <a:r>
              <a:rPr lang="en-US" sz="2879" dirty="0" err="1">
                <a:solidFill>
                  <a:srgbClr val="494949"/>
                </a:solidFill>
                <a:latin typeface="Quicksand Medium"/>
                <a:ea typeface="Quicksand Medium"/>
              </a:rPr>
              <a:t>pastikan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directorynya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diarahkan</a:t>
            </a:r>
            <a:r>
              <a:rPr lang="en-US" sz="2879" dirty="0">
                <a:solidFill>
                  <a:srgbClr val="494949"/>
                </a:solidFill>
                <a:latin typeface="Quicksand Medium"/>
                <a:ea typeface="Quicksand Medium"/>
              </a:rPr>
              <a:t> sesuai </a:t>
            </a:r>
            <a:r>
              <a:rPr lang="en-US" sz="2879" dirty="0" err="1">
                <a:solidFill>
                  <a:srgbClr val="494949"/>
                </a:solidFill>
                <a:latin typeface="Quicksand Medium"/>
                <a:ea typeface="Quicksand Medium"/>
              </a:rPr>
              <a:t>dengan</a:t>
            </a:r>
            <a:r>
              <a:rPr lang="en-US" sz="2879" dirty="0">
                <a:solidFill>
                  <a:srgbClr val="494949"/>
                </a:solidFill>
                <a:latin typeface="Quicksand Medium"/>
                <a:ea typeface="Quicksand Medium"/>
              </a:rPr>
              <a:t> file yang </a:t>
            </a:r>
            <a:r>
              <a:rPr lang="en-US" sz="2879" dirty="0" err="1">
                <a:solidFill>
                  <a:srgbClr val="494949"/>
                </a:solidFill>
                <a:latin typeface="Quicksand Medium"/>
                <a:ea typeface="Quicksand Medium"/>
              </a:rPr>
              <a:t>akandijalankan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pertama</a:t>
            </a:r>
            <a:r>
              <a:rPr lang="en-US" sz="2879" dirty="0">
                <a:solidFill>
                  <a:srgbClr val="494949"/>
                </a:solidFill>
                <a:latin typeface="Quicksand Medium"/>
                <a:ea typeface="Quicksand Medium"/>
              </a:rPr>
              <a:t> kali.</a:t>
            </a:r>
          </a:p>
          <a:p>
            <a:pPr>
              <a:lnSpc>
                <a:spcPts val="3455"/>
              </a:lnSpc>
            </a:pPr>
            <a:r>
              <a:rPr lang="en-US" sz="2879" dirty="0">
                <a:solidFill>
                  <a:srgbClr val="494949"/>
                </a:solidFill>
                <a:latin typeface="Quicksand Medium"/>
                <a:ea typeface="Quicksand Medium"/>
              </a:rPr>
              <a:t>●</a:t>
            </a:r>
            <a:r>
              <a:rPr lang="en-US" sz="2879" dirty="0" err="1">
                <a:solidFill>
                  <a:srgbClr val="494949"/>
                </a:solidFill>
                <a:latin typeface="Quicksand Medium"/>
                <a:ea typeface="Quicksand Medium"/>
              </a:rPr>
              <a:t>Simpan</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perubahan</a:t>
            </a:r>
            <a:r>
              <a:rPr lang="en-US" sz="2879" dirty="0">
                <a:solidFill>
                  <a:srgbClr val="494949"/>
                </a:solidFill>
                <a:latin typeface="Quicksand Medium"/>
                <a:ea typeface="Quicksand Medium"/>
              </a:rPr>
              <a:t> pada </a:t>
            </a:r>
            <a:r>
              <a:rPr lang="en-US" sz="2879" dirty="0" err="1">
                <a:solidFill>
                  <a:srgbClr val="494949"/>
                </a:solidFill>
                <a:latin typeface="Quicksand Medium"/>
                <a:ea typeface="Quicksand Medium"/>
              </a:rPr>
              <a:t>repositori</a:t>
            </a:r>
            <a:r>
              <a:rPr lang="en-US" sz="2879" dirty="0">
                <a:solidFill>
                  <a:srgbClr val="494949"/>
                </a:solidFill>
                <a:latin typeface="Quicksand Medium"/>
                <a:ea typeface="Quicksand Medium"/>
              </a:rPr>
              <a:t> GitHub Anda. GitHub Actions </a:t>
            </a:r>
            <a:r>
              <a:rPr lang="en-US" sz="2879" dirty="0" err="1">
                <a:solidFill>
                  <a:srgbClr val="494949"/>
                </a:solidFill>
                <a:latin typeface="Quicksand Medium"/>
                <a:ea typeface="Quicksand Medium"/>
              </a:rPr>
              <a:t>akansecara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otomatis</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mendeteksi</a:t>
            </a:r>
            <a:r>
              <a:rPr lang="en-US" sz="2879" dirty="0">
                <a:solidFill>
                  <a:srgbClr val="494949"/>
                </a:solidFill>
                <a:latin typeface="Quicksand Medium"/>
                <a:ea typeface="Quicksand Medium"/>
              </a:rPr>
              <a:t> file </a:t>
            </a:r>
            <a:r>
              <a:rPr lang="en-US" sz="2879" dirty="0" err="1">
                <a:solidFill>
                  <a:srgbClr val="494949"/>
                </a:solidFill>
                <a:latin typeface="Quicksand Medium"/>
                <a:ea typeface="Quicksand Medium"/>
              </a:rPr>
              <a:t>konfigurasi</a:t>
            </a:r>
            <a:r>
              <a:rPr lang="en-US" sz="2879" dirty="0">
                <a:solidFill>
                  <a:srgbClr val="494949"/>
                </a:solidFill>
                <a:latin typeface="Quicksand Medium"/>
                <a:ea typeface="Quicksand Medium"/>
              </a:rPr>
              <a:t> CI/CD yang baru dan </a:t>
            </a:r>
            <a:r>
              <a:rPr lang="en-US" sz="2879" dirty="0" err="1">
                <a:solidFill>
                  <a:srgbClr val="494949"/>
                </a:solidFill>
                <a:latin typeface="Quicksand Medium"/>
                <a:ea typeface="Quicksand Medium"/>
              </a:rPr>
              <a:t>menjalankannya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saat</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ada</a:t>
            </a:r>
            <a:r>
              <a:rPr lang="en-US" sz="2879" dirty="0">
                <a:solidFill>
                  <a:srgbClr val="494949"/>
                </a:solidFill>
                <a:latin typeface="Quicksand Medium"/>
                <a:ea typeface="Quicksand Medium"/>
              </a:rPr>
              <a:t> </a:t>
            </a:r>
            <a:r>
              <a:rPr lang="en-US" sz="2879" dirty="0" err="1">
                <a:solidFill>
                  <a:srgbClr val="494949"/>
                </a:solidFill>
                <a:latin typeface="Quicksand Medium"/>
                <a:ea typeface="Quicksand Medium"/>
              </a:rPr>
              <a:t>perubahan</a:t>
            </a:r>
            <a:r>
              <a:rPr lang="en-US" sz="2879" dirty="0">
                <a:solidFill>
                  <a:srgbClr val="494949"/>
                </a:solidFill>
                <a:latin typeface="Quicksand Medium"/>
                <a:ea typeface="Quicksand Medium"/>
              </a:rPr>
              <a:t> pada </a:t>
            </a:r>
            <a:r>
              <a:rPr lang="en-US" sz="2879" dirty="0" err="1">
                <a:solidFill>
                  <a:srgbClr val="494949"/>
                </a:solidFill>
                <a:latin typeface="Quicksand Medium"/>
                <a:ea typeface="Quicksand Medium"/>
              </a:rPr>
              <a:t>repositori</a:t>
            </a:r>
            <a:r>
              <a:rPr lang="en-US" sz="2879" dirty="0">
                <a:solidFill>
                  <a:srgbClr val="494949"/>
                </a:solidFill>
                <a:latin typeface="Quicksand Medium"/>
                <a:ea typeface="Quicksand Medium"/>
              </a:rPr>
              <a:t>.</a:t>
            </a:r>
          </a:p>
          <a:p>
            <a:pPr>
              <a:lnSpc>
                <a:spcPts val="3455"/>
              </a:lnSpc>
            </a:pPr>
            <a:endParaRPr lang="en-US" sz="2879" dirty="0">
              <a:solidFill>
                <a:srgbClr val="494949"/>
              </a:solidFill>
              <a:latin typeface="Quicksand Medium"/>
              <a:ea typeface="Quicksand Medium"/>
            </a:endParaRPr>
          </a:p>
          <a:p>
            <a:pPr>
              <a:lnSpc>
                <a:spcPts val="3455"/>
              </a:lnSpc>
            </a:pPr>
            <a:r>
              <a:rPr lang="en-US" sz="2879" dirty="0">
                <a:solidFill>
                  <a:srgbClr val="494949"/>
                </a:solidFill>
                <a:latin typeface="Quicksand Medium"/>
              </a:rPr>
              <a:t>.</a:t>
            </a:r>
          </a:p>
          <a:p>
            <a:pPr>
              <a:lnSpc>
                <a:spcPts val="3455"/>
              </a:lnSpc>
            </a:pPr>
            <a:endParaRPr lang="en-US" sz="2879" dirty="0">
              <a:solidFill>
                <a:srgbClr val="494949"/>
              </a:solidFill>
              <a:latin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4" y="815336"/>
            <a:ext cx="16385359" cy="8816209"/>
            <a:chOff x="0" y="0"/>
            <a:chExt cx="4315485" cy="2321965"/>
          </a:xfrm>
        </p:grpSpPr>
        <p:sp>
          <p:nvSpPr>
            <p:cNvPr id="4" name="Freeform 4"/>
            <p:cNvSpPr/>
            <p:nvPr/>
          </p:nvSpPr>
          <p:spPr>
            <a:xfrm>
              <a:off x="0" y="0"/>
              <a:ext cx="4315485" cy="2321965"/>
            </a:xfrm>
            <a:custGeom>
              <a:avLst/>
              <a:gdLst/>
              <a:ahLst/>
              <a:cxnLst/>
              <a:rect l="l" t="t" r="r" b="b"/>
              <a:pathLst>
                <a:path w="4315485" h="2321965">
                  <a:moveTo>
                    <a:pt x="0" y="0"/>
                  </a:moveTo>
                  <a:lnTo>
                    <a:pt x="4315485" y="0"/>
                  </a:lnTo>
                  <a:lnTo>
                    <a:pt x="4315485" y="2321965"/>
                  </a:lnTo>
                  <a:lnTo>
                    <a:pt x="0" y="2321965"/>
                  </a:lnTo>
                  <a:close/>
                </a:path>
              </a:pathLst>
            </a:custGeom>
            <a:solidFill>
              <a:srgbClr val="FFFFFF"/>
            </a:solidFill>
          </p:spPr>
        </p:sp>
        <p:sp>
          <p:nvSpPr>
            <p:cNvPr id="5" name="TextBox 5"/>
            <p:cNvSpPr txBox="1"/>
            <p:nvPr/>
          </p:nvSpPr>
          <p:spPr>
            <a:xfrm>
              <a:off x="0" y="-47625"/>
              <a:ext cx="4315485"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dirty="0">
                <a:solidFill>
                  <a:srgbClr val="494949"/>
                </a:solidFill>
                <a:latin typeface="More Sugar Thin"/>
              </a:rPr>
              <a:t>REFERENSI</a:t>
            </a:r>
          </a:p>
        </p:txBody>
      </p:sp>
      <p:sp>
        <p:nvSpPr>
          <p:cNvPr id="23" name="TextBox 23"/>
          <p:cNvSpPr txBox="1"/>
          <p:nvPr/>
        </p:nvSpPr>
        <p:spPr>
          <a:xfrm>
            <a:off x="1262495" y="2769983"/>
            <a:ext cx="16385359" cy="2293577"/>
          </a:xfrm>
          <a:prstGeom prst="rect">
            <a:avLst/>
          </a:prstGeom>
        </p:spPr>
        <p:txBody>
          <a:bodyPr lIns="0" tIns="0" rIns="0" bIns="0" rtlCol="0" anchor="t">
            <a:spAutoFit/>
          </a:bodyPr>
          <a:lstStyle/>
          <a:p>
            <a:pPr marL="425450" marR="0" lvl="0" indent="-342900" algn="just" defTabSz="914400" rtl="0" eaLnBrk="0" fontAlgn="base" latinLnBrk="0" hangingPunct="0">
              <a:lnSpc>
                <a:spcPct val="150000"/>
              </a:lnSpc>
              <a:spcBef>
                <a:spcPts val="600"/>
              </a:spcBef>
              <a:spcAft>
                <a:spcPct val="0"/>
              </a:spcAft>
              <a:buClrTx/>
              <a:buSzPct val="80000"/>
              <a:buFont typeface="+mj-lt"/>
              <a:buAutoNum type="arabicPeriod"/>
              <a:defRPr/>
            </a:pPr>
            <a:r>
              <a:rPr lang="id-ID" sz="3200" b="1" i="1" noProof="0" dirty="0">
                <a:ln>
                  <a:noFill/>
                </a:ln>
                <a:effectLst/>
                <a:uLnTx/>
                <a:uFillTx/>
                <a:sym typeface="+mn-ea"/>
              </a:rPr>
              <a:t>https://codepolitan.com/blog/mengenal-unit-testing-dengan-python-596da4e55cd01</a:t>
            </a:r>
          </a:p>
          <a:p>
            <a:pPr marL="425450" marR="0" lvl="0" indent="-342900" algn="just" defTabSz="914400" rtl="0" eaLnBrk="0" fontAlgn="base" latinLnBrk="0" hangingPunct="0">
              <a:lnSpc>
                <a:spcPct val="150000"/>
              </a:lnSpc>
              <a:spcBef>
                <a:spcPts val="600"/>
              </a:spcBef>
              <a:spcAft>
                <a:spcPct val="0"/>
              </a:spcAft>
              <a:buClrTx/>
              <a:buSzPct val="80000"/>
              <a:buFont typeface="+mj-lt"/>
              <a:buAutoNum type="arabicPeriod"/>
              <a:defRPr/>
            </a:pPr>
            <a:r>
              <a:rPr lang="id-ID" sz="3200" b="1" i="1" noProof="0" dirty="0">
                <a:ln>
                  <a:noFill/>
                </a:ln>
                <a:effectLst/>
                <a:uLnTx/>
                <a:uFillTx/>
                <a:sym typeface="+mn-ea"/>
              </a:rPr>
              <a:t>https://www.dicoding.com/blog/white-box-testing/</a:t>
            </a:r>
          </a:p>
          <a:p>
            <a:pPr marL="425450" marR="0" lvl="0" indent="-342900" algn="just" defTabSz="914400" rtl="0" eaLnBrk="0" fontAlgn="base" latinLnBrk="0" hangingPunct="0">
              <a:lnSpc>
                <a:spcPct val="150000"/>
              </a:lnSpc>
              <a:spcBef>
                <a:spcPts val="600"/>
              </a:spcBef>
              <a:spcAft>
                <a:spcPct val="0"/>
              </a:spcAft>
              <a:buClrTx/>
              <a:buSzPct val="80000"/>
              <a:buFont typeface="+mj-lt"/>
              <a:buAutoNum type="arabicPeriod"/>
              <a:defRPr/>
            </a:pPr>
            <a:r>
              <a:rPr lang="id-ID" sz="3200" b="1" i="1" noProof="0" dirty="0">
                <a:ln>
                  <a:noFill/>
                </a:ln>
                <a:effectLst/>
                <a:uLnTx/>
                <a:uFillTx/>
                <a:sym typeface="+mn-ea"/>
              </a:rPr>
              <a:t>https://py-pkgs.org/08-ci-cd.html</a:t>
            </a:r>
          </a:p>
        </p:txBody>
      </p:sp>
    </p:spTree>
    <p:extLst>
      <p:ext uri="{BB962C8B-B14F-4D97-AF65-F5344CB8AC3E}">
        <p14:creationId xmlns:p14="http://schemas.microsoft.com/office/powerpoint/2010/main" val="6139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83277" y="-285750"/>
            <a:ext cx="3086100" cy="13632873"/>
            <a:chOff x="0" y="0"/>
            <a:chExt cx="812800" cy="3590551"/>
          </a:xfrm>
        </p:grpSpPr>
        <p:sp>
          <p:nvSpPr>
            <p:cNvPr id="5" name="Freeform 5"/>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6" name="TextBox 6"/>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884218" y="-285750"/>
            <a:ext cx="3086100" cy="13347123"/>
            <a:chOff x="0" y="0"/>
            <a:chExt cx="812800" cy="3515292"/>
          </a:xfrm>
        </p:grpSpPr>
        <p:sp>
          <p:nvSpPr>
            <p:cNvPr id="8" name="Freeform 8"/>
            <p:cNvSpPr/>
            <p:nvPr/>
          </p:nvSpPr>
          <p:spPr>
            <a:xfrm>
              <a:off x="0" y="0"/>
              <a:ext cx="812800" cy="3515292"/>
            </a:xfrm>
            <a:custGeom>
              <a:avLst/>
              <a:gdLst/>
              <a:ahLst/>
              <a:cxnLst/>
              <a:rect l="l" t="t" r="r" b="b"/>
              <a:pathLst>
                <a:path w="812800" h="3515292">
                  <a:moveTo>
                    <a:pt x="0" y="0"/>
                  </a:moveTo>
                  <a:lnTo>
                    <a:pt x="812800" y="0"/>
                  </a:lnTo>
                  <a:lnTo>
                    <a:pt x="812800" y="3515292"/>
                  </a:lnTo>
                  <a:lnTo>
                    <a:pt x="0" y="3515292"/>
                  </a:lnTo>
                  <a:close/>
                </a:path>
              </a:pathLst>
            </a:custGeom>
            <a:solidFill>
              <a:srgbClr val="7B6C52"/>
            </a:solidFill>
            <a:ln w="38100" cap="sq">
              <a:solidFill>
                <a:srgbClr val="4B412E"/>
              </a:solidFill>
              <a:prstDash val="solid"/>
              <a:miter/>
            </a:ln>
          </p:spPr>
        </p:sp>
        <p:sp>
          <p:nvSpPr>
            <p:cNvPr id="9" name="TextBox 9"/>
            <p:cNvSpPr txBox="1"/>
            <p:nvPr/>
          </p:nvSpPr>
          <p:spPr>
            <a:xfrm>
              <a:off x="0" y="-47625"/>
              <a:ext cx="812800" cy="356291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353279">
            <a:off x="6486601" y="2352389"/>
            <a:ext cx="1405257" cy="892338"/>
          </a:xfrm>
          <a:custGeom>
            <a:avLst/>
            <a:gdLst/>
            <a:ahLst/>
            <a:cxnLst/>
            <a:rect l="l" t="t" r="r" b="b"/>
            <a:pathLst>
              <a:path w="1405257" h="892338">
                <a:moveTo>
                  <a:pt x="0" y="0"/>
                </a:moveTo>
                <a:lnTo>
                  <a:pt x="1405256" y="0"/>
                </a:lnTo>
                <a:lnTo>
                  <a:pt x="1405256" y="892338"/>
                </a:lnTo>
                <a:lnTo>
                  <a:pt x="0" y="8923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2378240" y="1257662"/>
            <a:ext cx="15295418" cy="7387459"/>
            <a:chOff x="0" y="0"/>
            <a:chExt cx="4028423" cy="1945668"/>
          </a:xfrm>
        </p:grpSpPr>
        <p:sp>
          <p:nvSpPr>
            <p:cNvPr id="12" name="Freeform 12"/>
            <p:cNvSpPr/>
            <p:nvPr/>
          </p:nvSpPr>
          <p:spPr>
            <a:xfrm>
              <a:off x="0" y="0"/>
              <a:ext cx="4028423" cy="1945668"/>
            </a:xfrm>
            <a:custGeom>
              <a:avLst/>
              <a:gdLst/>
              <a:ahLst/>
              <a:cxnLst/>
              <a:rect l="l" t="t" r="r" b="b"/>
              <a:pathLst>
                <a:path w="4028423" h="1945668">
                  <a:moveTo>
                    <a:pt x="0" y="0"/>
                  </a:moveTo>
                  <a:lnTo>
                    <a:pt x="4028423" y="0"/>
                  </a:lnTo>
                  <a:lnTo>
                    <a:pt x="4028423" y="1945668"/>
                  </a:lnTo>
                  <a:lnTo>
                    <a:pt x="0" y="1945668"/>
                  </a:lnTo>
                  <a:close/>
                </a:path>
              </a:pathLst>
            </a:custGeom>
            <a:solidFill>
              <a:srgbClr val="FFFFFF"/>
            </a:solidFill>
          </p:spPr>
        </p:sp>
        <p:sp>
          <p:nvSpPr>
            <p:cNvPr id="13" name="TextBox 13"/>
            <p:cNvSpPr txBox="1"/>
            <p:nvPr/>
          </p:nvSpPr>
          <p:spPr>
            <a:xfrm>
              <a:off x="0" y="-47625"/>
              <a:ext cx="4028423" cy="199329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01882" y="4030520"/>
            <a:ext cx="16270829" cy="1973517"/>
          </a:xfrm>
          <a:prstGeom prst="rect">
            <a:avLst/>
          </a:prstGeom>
        </p:spPr>
        <p:txBody>
          <a:bodyPr lIns="0" tIns="0" rIns="0" bIns="0" rtlCol="0" anchor="t">
            <a:spAutoFit/>
          </a:bodyPr>
          <a:lstStyle/>
          <a:p>
            <a:pPr algn="ctr">
              <a:lnSpc>
                <a:spcPts val="14679"/>
              </a:lnSpc>
            </a:pPr>
            <a:r>
              <a:rPr lang="en-US" sz="13345">
                <a:solidFill>
                  <a:srgbClr val="494949"/>
                </a:solidFill>
                <a:latin typeface="More Sugar Thin"/>
              </a:rPr>
              <a:t>TERIMAKASIH</a:t>
            </a:r>
          </a:p>
        </p:txBody>
      </p:sp>
      <p:sp>
        <p:nvSpPr>
          <p:cNvPr id="15" name="AutoShape 15"/>
          <p:cNvSpPr/>
          <p:nvPr/>
        </p:nvSpPr>
        <p:spPr>
          <a:xfrm>
            <a:off x="2635133" y="2013385"/>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2635133" y="2798558"/>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2635133" y="5937825"/>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2635133" y="3589542"/>
            <a:ext cx="14781630" cy="23812"/>
          </a:xfrm>
          <a:prstGeom prst="line">
            <a:avLst/>
          </a:prstGeom>
          <a:ln w="9525" cap="flat">
            <a:solidFill>
              <a:srgbClr val="000000"/>
            </a:solidFill>
            <a:prstDash val="solid"/>
            <a:headEnd type="none" w="sm" len="sm"/>
            <a:tailEnd type="none" w="sm" len="sm"/>
          </a:ln>
        </p:spPr>
      </p:sp>
      <p:sp>
        <p:nvSpPr>
          <p:cNvPr id="19" name="AutoShape 19"/>
          <p:cNvSpPr/>
          <p:nvPr/>
        </p:nvSpPr>
        <p:spPr>
          <a:xfrm>
            <a:off x="2635133" y="6733163"/>
            <a:ext cx="14781630" cy="23812"/>
          </a:xfrm>
          <a:prstGeom prst="line">
            <a:avLst/>
          </a:prstGeom>
          <a:ln w="9525" cap="flat">
            <a:solidFill>
              <a:srgbClr val="000000"/>
            </a:solidFill>
            <a:prstDash val="solid"/>
            <a:headEnd type="none" w="sm" len="sm"/>
            <a:tailEnd type="none" w="sm" len="sm"/>
          </a:ln>
        </p:spPr>
      </p:sp>
      <p:sp>
        <p:nvSpPr>
          <p:cNvPr id="20" name="AutoShape 20"/>
          <p:cNvSpPr/>
          <p:nvPr/>
        </p:nvSpPr>
        <p:spPr>
          <a:xfrm>
            <a:off x="2635133" y="7524147"/>
            <a:ext cx="14781630" cy="23812"/>
          </a:xfrm>
          <a:prstGeom prst="line">
            <a:avLst/>
          </a:prstGeom>
          <a:ln w="9525" cap="flat">
            <a:solidFill>
              <a:srgbClr val="000000"/>
            </a:solidFill>
            <a:prstDash val="solid"/>
            <a:headEnd type="none" w="sm" len="sm"/>
            <a:tailEnd type="none" w="sm" len="sm"/>
          </a:ln>
        </p:spPr>
      </p:sp>
      <p:sp>
        <p:nvSpPr>
          <p:cNvPr id="21" name="Freeform 21"/>
          <p:cNvSpPr/>
          <p:nvPr/>
        </p:nvSpPr>
        <p:spPr>
          <a:xfrm rot="702776">
            <a:off x="14436746" y="2867266"/>
            <a:ext cx="1200907" cy="1389766"/>
          </a:xfrm>
          <a:custGeom>
            <a:avLst/>
            <a:gdLst/>
            <a:ahLst/>
            <a:cxnLst/>
            <a:rect l="l" t="t" r="r" b="b"/>
            <a:pathLst>
              <a:path w="1200907" h="1389766">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6362776" y="5419588"/>
            <a:ext cx="6571011" cy="1111098"/>
          </a:xfrm>
          <a:custGeom>
            <a:avLst/>
            <a:gdLst/>
            <a:ahLst/>
            <a:cxnLst/>
            <a:rect l="l" t="t" r="r" b="b"/>
            <a:pathLst>
              <a:path w="6571011" h="1111098">
                <a:moveTo>
                  <a:pt x="0" y="0"/>
                </a:moveTo>
                <a:lnTo>
                  <a:pt x="6571011" y="0"/>
                </a:lnTo>
                <a:lnTo>
                  <a:pt x="6571011" y="1111098"/>
                </a:lnTo>
                <a:lnTo>
                  <a:pt x="0" y="11110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rot="880583">
            <a:off x="4121833" y="1449895"/>
            <a:ext cx="834325" cy="1150792"/>
          </a:xfrm>
          <a:custGeom>
            <a:avLst/>
            <a:gdLst/>
            <a:ahLst/>
            <a:cxnLst/>
            <a:rect l="l" t="t" r="r" b="b"/>
            <a:pathLst>
              <a:path w="834325" h="1150792">
                <a:moveTo>
                  <a:pt x="0" y="0"/>
                </a:moveTo>
                <a:lnTo>
                  <a:pt x="834324" y="0"/>
                </a:lnTo>
                <a:lnTo>
                  <a:pt x="834324" y="1150792"/>
                </a:lnTo>
                <a:lnTo>
                  <a:pt x="0" y="1150792"/>
                </a:lnTo>
                <a:lnTo>
                  <a:pt x="0" y="0"/>
                </a:lnTo>
                <a:close/>
              </a:path>
            </a:pathLst>
          </a:custGeom>
          <a:blipFill>
            <a:blip r:embed="rId12"/>
            <a:stretch>
              <a:fillRect/>
            </a:stretch>
          </a:blipFill>
        </p:spPr>
      </p:sp>
      <p:sp>
        <p:nvSpPr>
          <p:cNvPr id="24" name="Freeform 24"/>
          <p:cNvSpPr/>
          <p:nvPr/>
        </p:nvSpPr>
        <p:spPr>
          <a:xfrm rot="-9112959">
            <a:off x="8387176" y="3108049"/>
            <a:ext cx="1900240" cy="1687240"/>
          </a:xfrm>
          <a:custGeom>
            <a:avLst/>
            <a:gdLst/>
            <a:ahLst/>
            <a:cxnLst/>
            <a:rect l="l" t="t" r="r" b="b"/>
            <a:pathLst>
              <a:path w="1900240" h="1687240">
                <a:moveTo>
                  <a:pt x="0" y="0"/>
                </a:moveTo>
                <a:lnTo>
                  <a:pt x="1900240" y="0"/>
                </a:lnTo>
                <a:lnTo>
                  <a:pt x="1900240" y="1687240"/>
                </a:lnTo>
                <a:lnTo>
                  <a:pt x="0" y="1687240"/>
                </a:lnTo>
                <a:lnTo>
                  <a:pt x="0" y="0"/>
                </a:lnTo>
                <a:close/>
              </a:path>
            </a:pathLst>
          </a:custGeom>
          <a:blipFill>
            <a:blip r:embed="rId13">
              <a:extLst>
                <a:ext uri="{96DAC541-7B7A-43D3-8B79-37D633B846F1}">
                  <asvg:svgBlip xmlns:asvg="http://schemas.microsoft.com/office/drawing/2016/SVG/main" r:embed="rId14"/>
                </a:ext>
              </a:extLst>
            </a:blip>
            <a:stretch>
              <a:fillRect l="-48134" t="-113225"/>
            </a:stretch>
          </a:blipFill>
        </p:spPr>
      </p:sp>
      <p:sp>
        <p:nvSpPr>
          <p:cNvPr id="25" name="Freeform 25"/>
          <p:cNvSpPr/>
          <p:nvPr/>
        </p:nvSpPr>
        <p:spPr>
          <a:xfrm rot="1651961">
            <a:off x="15112614" y="6378946"/>
            <a:ext cx="4293373" cy="4532351"/>
          </a:xfrm>
          <a:custGeom>
            <a:avLst/>
            <a:gdLst/>
            <a:ahLst/>
            <a:cxnLst/>
            <a:rect l="l" t="t" r="r" b="b"/>
            <a:pathLst>
              <a:path w="4293373" h="4532351">
                <a:moveTo>
                  <a:pt x="0" y="0"/>
                </a:moveTo>
                <a:lnTo>
                  <a:pt x="4293372" y="0"/>
                </a:lnTo>
                <a:lnTo>
                  <a:pt x="4293372" y="4532351"/>
                </a:lnTo>
                <a:lnTo>
                  <a:pt x="0" y="45323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195541" y="1388807"/>
            <a:ext cx="9020900" cy="1213721"/>
          </a:xfrm>
          <a:custGeom>
            <a:avLst/>
            <a:gdLst/>
            <a:ahLst/>
            <a:cxnLst/>
            <a:rect l="l" t="t" r="r" b="b"/>
            <a:pathLst>
              <a:path w="9020900" h="1213721">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3488242" y="1344795"/>
            <a:ext cx="10155580" cy="1519680"/>
          </a:xfrm>
          <a:prstGeom prst="rect">
            <a:avLst/>
          </a:prstGeom>
        </p:spPr>
        <p:txBody>
          <a:bodyPr lIns="0" tIns="0" rIns="0" bIns="0" rtlCol="0" anchor="t">
            <a:spAutoFit/>
          </a:bodyPr>
          <a:lstStyle/>
          <a:p>
            <a:pPr algn="ctr">
              <a:lnSpc>
                <a:spcPts val="11198"/>
              </a:lnSpc>
            </a:pPr>
            <a:r>
              <a:rPr lang="en-US" sz="10180">
                <a:solidFill>
                  <a:srgbClr val="494949"/>
                </a:solidFill>
                <a:latin typeface="More Sugar Thin"/>
              </a:rPr>
              <a:t>PEMBAHASAN</a:t>
            </a:r>
          </a:p>
        </p:txBody>
      </p:sp>
      <p:sp>
        <p:nvSpPr>
          <p:cNvPr id="21" name="TextBox 21"/>
          <p:cNvSpPr txBox="1"/>
          <p:nvPr/>
        </p:nvSpPr>
        <p:spPr>
          <a:xfrm>
            <a:off x="2748799" y="4785426"/>
            <a:ext cx="3278359" cy="417830"/>
          </a:xfrm>
          <a:prstGeom prst="rect">
            <a:avLst/>
          </a:prstGeom>
        </p:spPr>
        <p:txBody>
          <a:bodyPr lIns="0" tIns="0" rIns="0" bIns="0" rtlCol="0" anchor="t">
            <a:spAutoFit/>
          </a:bodyPr>
          <a:lstStyle/>
          <a:p>
            <a:pPr algn="ctr">
              <a:lnSpc>
                <a:spcPts val="3010"/>
              </a:lnSpc>
            </a:pPr>
            <a:r>
              <a:rPr lang="en-US" sz="3500">
                <a:solidFill>
                  <a:srgbClr val="FFFFFF"/>
                </a:solidFill>
                <a:latin typeface="Quicksand Medium"/>
              </a:rPr>
              <a:t>Task Name</a:t>
            </a:r>
          </a:p>
        </p:txBody>
      </p:sp>
      <p:sp>
        <p:nvSpPr>
          <p:cNvPr id="22" name="TextBox 22"/>
          <p:cNvSpPr txBox="1"/>
          <p:nvPr/>
        </p:nvSpPr>
        <p:spPr>
          <a:xfrm>
            <a:off x="2748799" y="7175211"/>
            <a:ext cx="3278359" cy="417830"/>
          </a:xfrm>
          <a:prstGeom prst="rect">
            <a:avLst/>
          </a:prstGeom>
        </p:spPr>
        <p:txBody>
          <a:bodyPr lIns="0" tIns="0" rIns="0" bIns="0" rtlCol="0" anchor="t">
            <a:spAutoFit/>
          </a:bodyPr>
          <a:lstStyle/>
          <a:p>
            <a:pPr algn="ctr">
              <a:lnSpc>
                <a:spcPts val="3010"/>
              </a:lnSpc>
            </a:pPr>
            <a:r>
              <a:rPr lang="en-US" sz="3500">
                <a:solidFill>
                  <a:srgbClr val="FFFFFF"/>
                </a:solidFill>
                <a:latin typeface="Quicksand Medium"/>
              </a:rPr>
              <a:t>Task Name</a:t>
            </a:r>
          </a:p>
        </p:txBody>
      </p:sp>
      <p:grpSp>
        <p:nvGrpSpPr>
          <p:cNvPr id="23" name="Group 23"/>
          <p:cNvGrpSpPr/>
          <p:nvPr/>
        </p:nvGrpSpPr>
        <p:grpSpPr>
          <a:xfrm>
            <a:off x="2035293" y="3312246"/>
            <a:ext cx="6530739" cy="2149838"/>
            <a:chOff x="0" y="0"/>
            <a:chExt cx="1720030" cy="566213"/>
          </a:xfrm>
        </p:grpSpPr>
        <p:sp>
          <p:nvSpPr>
            <p:cNvPr id="24" name="Freeform 24"/>
            <p:cNvSpPr/>
            <p:nvPr/>
          </p:nvSpPr>
          <p:spPr>
            <a:xfrm>
              <a:off x="0" y="0"/>
              <a:ext cx="1720030" cy="566213"/>
            </a:xfrm>
            <a:custGeom>
              <a:avLst/>
              <a:gdLst/>
              <a:ahLst/>
              <a:cxnLst/>
              <a:rect l="l" t="t" r="r" b="b"/>
              <a:pathLst>
                <a:path w="1720030" h="566213">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id="25" name="TextBox 25"/>
            <p:cNvSpPr txBox="1"/>
            <p:nvPr/>
          </p:nvSpPr>
          <p:spPr>
            <a:xfrm>
              <a:off x="0" y="-47625"/>
              <a:ext cx="1720030" cy="61383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539261" y="3271221"/>
            <a:ext cx="6530739" cy="2149838"/>
            <a:chOff x="0" y="0"/>
            <a:chExt cx="1720030" cy="566213"/>
          </a:xfrm>
        </p:grpSpPr>
        <p:sp>
          <p:nvSpPr>
            <p:cNvPr id="27" name="Freeform 27"/>
            <p:cNvSpPr/>
            <p:nvPr/>
          </p:nvSpPr>
          <p:spPr>
            <a:xfrm>
              <a:off x="0" y="0"/>
              <a:ext cx="1720030" cy="566213"/>
            </a:xfrm>
            <a:custGeom>
              <a:avLst/>
              <a:gdLst/>
              <a:ahLst/>
              <a:cxnLst/>
              <a:rect l="l" t="t" r="r" b="b"/>
              <a:pathLst>
                <a:path w="1720030" h="566213">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id="28" name="TextBox 28"/>
            <p:cNvSpPr txBox="1"/>
            <p:nvPr/>
          </p:nvSpPr>
          <p:spPr>
            <a:xfrm>
              <a:off x="0" y="-47625"/>
              <a:ext cx="1720030" cy="613838"/>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022737" y="6236158"/>
            <a:ext cx="6530739" cy="2149838"/>
            <a:chOff x="0" y="0"/>
            <a:chExt cx="1720030" cy="566213"/>
          </a:xfrm>
        </p:grpSpPr>
        <p:sp>
          <p:nvSpPr>
            <p:cNvPr id="30" name="Freeform 30"/>
            <p:cNvSpPr/>
            <p:nvPr/>
          </p:nvSpPr>
          <p:spPr>
            <a:xfrm>
              <a:off x="0" y="0"/>
              <a:ext cx="1720030" cy="566213"/>
            </a:xfrm>
            <a:custGeom>
              <a:avLst/>
              <a:gdLst/>
              <a:ahLst/>
              <a:cxnLst/>
              <a:rect l="l" t="t" r="r" b="b"/>
              <a:pathLst>
                <a:path w="1720030" h="566213">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id="31" name="TextBox 31"/>
            <p:cNvSpPr txBox="1"/>
            <p:nvPr/>
          </p:nvSpPr>
          <p:spPr>
            <a:xfrm>
              <a:off x="0" y="-47625"/>
              <a:ext cx="1720030" cy="613838"/>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526706" y="6195133"/>
            <a:ext cx="6530739" cy="2149838"/>
            <a:chOff x="0" y="0"/>
            <a:chExt cx="1720030" cy="566213"/>
          </a:xfrm>
        </p:grpSpPr>
        <p:sp>
          <p:nvSpPr>
            <p:cNvPr id="33" name="Freeform 33"/>
            <p:cNvSpPr/>
            <p:nvPr/>
          </p:nvSpPr>
          <p:spPr>
            <a:xfrm>
              <a:off x="0" y="0"/>
              <a:ext cx="1720030" cy="566213"/>
            </a:xfrm>
            <a:custGeom>
              <a:avLst/>
              <a:gdLst/>
              <a:ahLst/>
              <a:cxnLst/>
              <a:rect l="l" t="t" r="r" b="b"/>
              <a:pathLst>
                <a:path w="1720030" h="566213">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id="34" name="TextBox 34"/>
            <p:cNvSpPr txBox="1"/>
            <p:nvPr/>
          </p:nvSpPr>
          <p:spPr>
            <a:xfrm>
              <a:off x="0" y="-47625"/>
              <a:ext cx="1720030" cy="613838"/>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933963" y="2769983"/>
            <a:ext cx="1797126" cy="179712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040091" y="2874000"/>
            <a:ext cx="1797126" cy="179712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933963" y="5966909"/>
            <a:ext cx="1797126" cy="179712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9144000" y="5838929"/>
            <a:ext cx="1797126" cy="1797126"/>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2035293" y="3116992"/>
            <a:ext cx="1429505" cy="1169783"/>
          </a:xfrm>
          <a:prstGeom prst="rect">
            <a:avLst/>
          </a:prstGeom>
        </p:spPr>
        <p:txBody>
          <a:bodyPr lIns="0" tIns="0" rIns="0" bIns="0" rtlCol="0" anchor="t">
            <a:spAutoFit/>
          </a:bodyPr>
          <a:lstStyle/>
          <a:p>
            <a:pPr algn="ctr">
              <a:lnSpc>
                <a:spcPts val="8941"/>
              </a:lnSpc>
            </a:pPr>
            <a:r>
              <a:rPr lang="en-US" sz="8128">
                <a:solidFill>
                  <a:srgbClr val="FFFFFF"/>
                </a:solidFill>
                <a:latin typeface="More Sugar Thin"/>
              </a:rPr>
              <a:t>01</a:t>
            </a:r>
          </a:p>
        </p:txBody>
      </p:sp>
      <p:sp>
        <p:nvSpPr>
          <p:cNvPr id="48" name="TextBox 48"/>
          <p:cNvSpPr txBox="1"/>
          <p:nvPr/>
        </p:nvSpPr>
        <p:spPr>
          <a:xfrm>
            <a:off x="9223901" y="3176357"/>
            <a:ext cx="1429505" cy="1169783"/>
          </a:xfrm>
          <a:prstGeom prst="rect">
            <a:avLst/>
          </a:prstGeom>
        </p:spPr>
        <p:txBody>
          <a:bodyPr lIns="0" tIns="0" rIns="0" bIns="0" rtlCol="0" anchor="t">
            <a:spAutoFit/>
          </a:bodyPr>
          <a:lstStyle/>
          <a:p>
            <a:pPr algn="ctr">
              <a:lnSpc>
                <a:spcPts val="8941"/>
              </a:lnSpc>
            </a:pPr>
            <a:r>
              <a:rPr lang="en-US" sz="8128">
                <a:solidFill>
                  <a:srgbClr val="FFFFFF"/>
                </a:solidFill>
                <a:latin typeface="More Sugar Thin"/>
              </a:rPr>
              <a:t>02</a:t>
            </a:r>
          </a:p>
        </p:txBody>
      </p:sp>
      <p:sp>
        <p:nvSpPr>
          <p:cNvPr id="49" name="TextBox 49"/>
          <p:cNvSpPr txBox="1"/>
          <p:nvPr/>
        </p:nvSpPr>
        <p:spPr>
          <a:xfrm>
            <a:off x="2034046" y="6261808"/>
            <a:ext cx="1429505" cy="1169783"/>
          </a:xfrm>
          <a:prstGeom prst="rect">
            <a:avLst/>
          </a:prstGeom>
        </p:spPr>
        <p:txBody>
          <a:bodyPr lIns="0" tIns="0" rIns="0" bIns="0" rtlCol="0" anchor="t">
            <a:spAutoFit/>
          </a:bodyPr>
          <a:lstStyle/>
          <a:p>
            <a:pPr algn="ctr">
              <a:lnSpc>
                <a:spcPts val="8941"/>
              </a:lnSpc>
            </a:pPr>
            <a:r>
              <a:rPr lang="en-US" sz="8128">
                <a:solidFill>
                  <a:srgbClr val="FFFFFF"/>
                </a:solidFill>
                <a:latin typeface="More Sugar Thin"/>
              </a:rPr>
              <a:t>03</a:t>
            </a:r>
          </a:p>
        </p:txBody>
      </p:sp>
      <p:sp>
        <p:nvSpPr>
          <p:cNvPr id="50" name="TextBox 50"/>
          <p:cNvSpPr txBox="1"/>
          <p:nvPr/>
        </p:nvSpPr>
        <p:spPr>
          <a:xfrm>
            <a:off x="9327810" y="6214718"/>
            <a:ext cx="1429505" cy="1169783"/>
          </a:xfrm>
          <a:prstGeom prst="rect">
            <a:avLst/>
          </a:prstGeom>
        </p:spPr>
        <p:txBody>
          <a:bodyPr lIns="0" tIns="0" rIns="0" bIns="0" rtlCol="0" anchor="t">
            <a:spAutoFit/>
          </a:bodyPr>
          <a:lstStyle/>
          <a:p>
            <a:pPr algn="ctr">
              <a:lnSpc>
                <a:spcPts val="8941"/>
              </a:lnSpc>
            </a:pPr>
            <a:r>
              <a:rPr lang="en-US" sz="8128">
                <a:solidFill>
                  <a:srgbClr val="FFFFFF"/>
                </a:solidFill>
                <a:latin typeface="More Sugar Thin"/>
              </a:rPr>
              <a:t>04</a:t>
            </a:r>
          </a:p>
        </p:txBody>
      </p:sp>
      <p:sp>
        <p:nvSpPr>
          <p:cNvPr id="51" name="TextBox 51"/>
          <p:cNvSpPr txBox="1"/>
          <p:nvPr/>
        </p:nvSpPr>
        <p:spPr>
          <a:xfrm>
            <a:off x="3787571" y="3550393"/>
            <a:ext cx="4632556" cy="2200227"/>
          </a:xfrm>
          <a:prstGeom prst="rect">
            <a:avLst/>
          </a:prstGeom>
        </p:spPr>
        <p:txBody>
          <a:bodyPr lIns="0" tIns="0" rIns="0" bIns="0" rtlCol="0" anchor="t">
            <a:spAutoFit/>
          </a:bodyPr>
          <a:lstStyle/>
          <a:p>
            <a:pPr>
              <a:lnSpc>
                <a:spcPts val="2911"/>
              </a:lnSpc>
            </a:pPr>
            <a:r>
              <a:rPr lang="en-US" sz="2079">
                <a:solidFill>
                  <a:srgbClr val="4B412E"/>
                </a:solidFill>
                <a:latin typeface="Quicksand Bold"/>
              </a:rPr>
              <a:t>WHITEBOX TESTING</a:t>
            </a:r>
          </a:p>
          <a:p>
            <a:pPr>
              <a:lnSpc>
                <a:spcPts val="2911"/>
              </a:lnSpc>
            </a:pPr>
            <a:endParaRPr lang="en-US" sz="2079">
              <a:solidFill>
                <a:srgbClr val="4B412E"/>
              </a:solidFill>
              <a:latin typeface="Quicksand Bold"/>
            </a:endParaRPr>
          </a:p>
          <a:p>
            <a:pPr>
              <a:lnSpc>
                <a:spcPts val="2911"/>
              </a:lnSpc>
            </a:pPr>
            <a:r>
              <a:rPr lang="en-US" sz="2079">
                <a:solidFill>
                  <a:srgbClr val="4B412E"/>
                </a:solidFill>
                <a:latin typeface="Quicksand Bold"/>
              </a:rPr>
              <a:t>Beserta contoh implementasinya dalam phyton</a:t>
            </a:r>
          </a:p>
          <a:p>
            <a:pPr>
              <a:lnSpc>
                <a:spcPts val="2911"/>
              </a:lnSpc>
            </a:pPr>
            <a:endParaRPr lang="en-US" sz="2079">
              <a:solidFill>
                <a:srgbClr val="4B412E"/>
              </a:solidFill>
              <a:latin typeface="Quicksand Bold"/>
            </a:endParaRPr>
          </a:p>
          <a:p>
            <a:pPr>
              <a:lnSpc>
                <a:spcPts val="2911"/>
              </a:lnSpc>
            </a:pPr>
            <a:endParaRPr lang="en-US" sz="2079">
              <a:solidFill>
                <a:srgbClr val="4B412E"/>
              </a:solidFill>
              <a:latin typeface="Quicksand Bold"/>
            </a:endParaRPr>
          </a:p>
        </p:txBody>
      </p:sp>
      <p:sp>
        <p:nvSpPr>
          <p:cNvPr id="52" name="TextBox 52"/>
          <p:cNvSpPr txBox="1"/>
          <p:nvPr/>
        </p:nvSpPr>
        <p:spPr>
          <a:xfrm>
            <a:off x="10941126" y="3519209"/>
            <a:ext cx="4632556" cy="1804558"/>
          </a:xfrm>
          <a:prstGeom prst="rect">
            <a:avLst/>
          </a:prstGeom>
        </p:spPr>
        <p:txBody>
          <a:bodyPr lIns="0" tIns="0" rIns="0" bIns="0" rtlCol="0" anchor="t">
            <a:spAutoFit/>
          </a:bodyPr>
          <a:lstStyle/>
          <a:p>
            <a:pPr>
              <a:lnSpc>
                <a:spcPts val="2911"/>
              </a:lnSpc>
            </a:pPr>
            <a:r>
              <a:rPr lang="en-US" sz="2079">
                <a:solidFill>
                  <a:srgbClr val="4B412E"/>
                </a:solidFill>
                <a:latin typeface="Quicksand Bold"/>
              </a:rPr>
              <a:t>UNIT TEST</a:t>
            </a:r>
          </a:p>
          <a:p>
            <a:pPr>
              <a:lnSpc>
                <a:spcPts val="2911"/>
              </a:lnSpc>
            </a:pPr>
            <a:endParaRPr lang="en-US" sz="2079">
              <a:solidFill>
                <a:srgbClr val="4B412E"/>
              </a:solidFill>
              <a:latin typeface="Quicksand Bold"/>
            </a:endParaRPr>
          </a:p>
          <a:p>
            <a:pPr>
              <a:lnSpc>
                <a:spcPts val="2911"/>
              </a:lnSpc>
            </a:pPr>
            <a:r>
              <a:rPr lang="en-US" sz="2079">
                <a:solidFill>
                  <a:srgbClr val="4B412E"/>
                </a:solidFill>
                <a:latin typeface="Quicksand Bold"/>
              </a:rPr>
              <a:t>Beserta contoh implementasinya dalam phyton</a:t>
            </a:r>
          </a:p>
          <a:p>
            <a:pPr>
              <a:lnSpc>
                <a:spcPts val="2911"/>
              </a:lnSpc>
            </a:pPr>
            <a:endParaRPr lang="en-US" sz="2079">
              <a:solidFill>
                <a:srgbClr val="4B412E"/>
              </a:solidFill>
              <a:latin typeface="Quicksand Bold"/>
            </a:endParaRPr>
          </a:p>
        </p:txBody>
      </p:sp>
      <p:sp>
        <p:nvSpPr>
          <p:cNvPr id="53" name="TextBox 53"/>
          <p:cNvSpPr txBox="1"/>
          <p:nvPr/>
        </p:nvSpPr>
        <p:spPr>
          <a:xfrm>
            <a:off x="3787571" y="6464298"/>
            <a:ext cx="4632556" cy="1804558"/>
          </a:xfrm>
          <a:prstGeom prst="rect">
            <a:avLst/>
          </a:prstGeom>
        </p:spPr>
        <p:txBody>
          <a:bodyPr lIns="0" tIns="0" rIns="0" bIns="0" rtlCol="0" anchor="t">
            <a:spAutoFit/>
          </a:bodyPr>
          <a:lstStyle/>
          <a:p>
            <a:pPr>
              <a:lnSpc>
                <a:spcPts val="2911"/>
              </a:lnSpc>
            </a:pPr>
            <a:r>
              <a:rPr lang="en-US" sz="2079">
                <a:solidFill>
                  <a:srgbClr val="4B412E"/>
                </a:solidFill>
                <a:latin typeface="Quicksand Bold"/>
              </a:rPr>
              <a:t>CI/CD</a:t>
            </a:r>
          </a:p>
          <a:p>
            <a:pPr>
              <a:lnSpc>
                <a:spcPts val="2911"/>
              </a:lnSpc>
            </a:pPr>
            <a:endParaRPr lang="en-US" sz="2079">
              <a:solidFill>
                <a:srgbClr val="4B412E"/>
              </a:solidFill>
              <a:latin typeface="Quicksand Bold"/>
            </a:endParaRPr>
          </a:p>
          <a:p>
            <a:pPr>
              <a:lnSpc>
                <a:spcPts val="2911"/>
              </a:lnSpc>
            </a:pPr>
            <a:r>
              <a:rPr lang="en-US" sz="2079">
                <a:solidFill>
                  <a:srgbClr val="4B412E"/>
                </a:solidFill>
                <a:latin typeface="Quicksand Bold"/>
              </a:rPr>
              <a:t>Beserta contoh langkah2 konfigurasi untuk project phyton </a:t>
            </a:r>
          </a:p>
          <a:p>
            <a:pPr>
              <a:lnSpc>
                <a:spcPts val="2911"/>
              </a:lnSpc>
            </a:pPr>
            <a:endParaRPr lang="en-US" sz="2079">
              <a:solidFill>
                <a:srgbClr val="4B412E"/>
              </a:solidFill>
              <a:latin typeface="Quicksand Bold"/>
            </a:endParaRPr>
          </a:p>
        </p:txBody>
      </p:sp>
      <p:sp>
        <p:nvSpPr>
          <p:cNvPr id="54" name="TextBox 54"/>
          <p:cNvSpPr txBox="1"/>
          <p:nvPr/>
        </p:nvSpPr>
        <p:spPr>
          <a:xfrm>
            <a:off x="10998276" y="6464298"/>
            <a:ext cx="4632556" cy="2200227"/>
          </a:xfrm>
          <a:prstGeom prst="rect">
            <a:avLst/>
          </a:prstGeom>
        </p:spPr>
        <p:txBody>
          <a:bodyPr lIns="0" tIns="0" rIns="0" bIns="0" rtlCol="0" anchor="t">
            <a:spAutoFit/>
          </a:bodyPr>
          <a:lstStyle/>
          <a:p>
            <a:pPr>
              <a:lnSpc>
                <a:spcPts val="2911"/>
              </a:lnSpc>
            </a:pPr>
            <a:r>
              <a:rPr lang="en-US" sz="2079">
                <a:solidFill>
                  <a:srgbClr val="4B412E"/>
                </a:solidFill>
                <a:latin typeface="Quicksand Bold"/>
              </a:rPr>
              <a:t>REFERENSI</a:t>
            </a:r>
          </a:p>
          <a:p>
            <a:pPr>
              <a:lnSpc>
                <a:spcPts val="2911"/>
              </a:lnSpc>
            </a:pPr>
            <a:endParaRPr lang="en-US" sz="2079">
              <a:solidFill>
                <a:srgbClr val="4B412E"/>
              </a:solidFill>
              <a:latin typeface="Quicksand Bold"/>
            </a:endParaRPr>
          </a:p>
          <a:p>
            <a:pPr>
              <a:lnSpc>
                <a:spcPts val="2911"/>
              </a:lnSpc>
            </a:pPr>
            <a:r>
              <a:rPr lang="en-US" sz="2079">
                <a:solidFill>
                  <a:srgbClr val="4B412E"/>
                </a:solidFill>
                <a:latin typeface="Quicksand Bold"/>
              </a:rPr>
              <a:t>Yang digunakan dalam pembuatan file persentasi</a:t>
            </a:r>
          </a:p>
          <a:p>
            <a:pPr>
              <a:lnSpc>
                <a:spcPts val="2911"/>
              </a:lnSpc>
            </a:pPr>
            <a:endParaRPr lang="en-US" sz="2079">
              <a:solidFill>
                <a:srgbClr val="4B412E"/>
              </a:solidFill>
              <a:latin typeface="Quicksand Bold"/>
            </a:endParaRPr>
          </a:p>
          <a:p>
            <a:pPr>
              <a:lnSpc>
                <a:spcPts val="2911"/>
              </a:lnSpc>
            </a:pPr>
            <a:endParaRPr lang="en-US" sz="2079">
              <a:solidFill>
                <a:srgbClr val="4B412E"/>
              </a:solidFill>
              <a:latin typeface="Quicksand Bold"/>
            </a:endParaRPr>
          </a:p>
        </p:txBody>
      </p:sp>
      <p:sp>
        <p:nvSpPr>
          <p:cNvPr id="55" name="Freeform 55"/>
          <p:cNvSpPr/>
          <p:nvPr/>
        </p:nvSpPr>
        <p:spPr>
          <a:xfrm>
            <a:off x="14311816" y="1807299"/>
            <a:ext cx="952222" cy="1101972"/>
          </a:xfrm>
          <a:custGeom>
            <a:avLst/>
            <a:gdLst/>
            <a:ahLst/>
            <a:cxnLst/>
            <a:rect l="l" t="t" r="r" b="b"/>
            <a:pathLst>
              <a:path w="952222" h="110197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6" name="Freeform 56"/>
          <p:cNvSpPr/>
          <p:nvPr/>
        </p:nvSpPr>
        <p:spPr>
          <a:xfrm rot="603814">
            <a:off x="1248623" y="8636467"/>
            <a:ext cx="2357185" cy="1641458"/>
          </a:xfrm>
          <a:custGeom>
            <a:avLst/>
            <a:gdLst/>
            <a:ahLst/>
            <a:cxnLst/>
            <a:rect l="l" t="t" r="r" b="b"/>
            <a:pathLst>
              <a:path w="2357185" h="1641458">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7" name="Freeform 57"/>
          <p:cNvSpPr/>
          <p:nvPr/>
        </p:nvSpPr>
        <p:spPr>
          <a:xfrm>
            <a:off x="8420126" y="5246234"/>
            <a:ext cx="990819" cy="1005444"/>
          </a:xfrm>
          <a:custGeom>
            <a:avLst/>
            <a:gdLst/>
            <a:ahLst/>
            <a:cxnLst/>
            <a:rect l="l" t="t" r="r" b="b"/>
            <a:pathLst>
              <a:path w="990819" h="1005444">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8" name="Freeform 58"/>
          <p:cNvSpPr/>
          <p:nvPr/>
        </p:nvSpPr>
        <p:spPr>
          <a:xfrm>
            <a:off x="2337117" y="1183514"/>
            <a:ext cx="990819" cy="1005444"/>
          </a:xfrm>
          <a:custGeom>
            <a:avLst/>
            <a:gdLst/>
            <a:ahLst/>
            <a:cxnLst/>
            <a:rect l="l" t="t" r="r" b="b"/>
            <a:pathLst>
              <a:path w="990819" h="1005444">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462317"/>
            <a:ext cx="9020900" cy="1213721"/>
          </a:xfrm>
          <a:custGeom>
            <a:avLst/>
            <a:gdLst/>
            <a:ahLst/>
            <a:cxnLst/>
            <a:rect l="l" t="t" r="r" b="b"/>
            <a:pathLst>
              <a:path w="9020900" h="1213721">
                <a:moveTo>
                  <a:pt x="0" y="0"/>
                </a:moveTo>
                <a:lnTo>
                  <a:pt x="9020900" y="0"/>
                </a:lnTo>
                <a:lnTo>
                  <a:pt x="9020900" y="1213722"/>
                </a:lnTo>
                <a:lnTo>
                  <a:pt x="0" y="1213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485550" y="3555156"/>
            <a:ext cx="8363429" cy="4693974"/>
          </a:xfrm>
          <a:custGeom>
            <a:avLst/>
            <a:gdLst/>
            <a:ahLst/>
            <a:cxnLst/>
            <a:rect l="l" t="t" r="r" b="b"/>
            <a:pathLst>
              <a:path w="8363429" h="4693974">
                <a:moveTo>
                  <a:pt x="0" y="0"/>
                </a:moveTo>
                <a:lnTo>
                  <a:pt x="8363428" y="0"/>
                </a:lnTo>
                <a:lnTo>
                  <a:pt x="8363428" y="4693974"/>
                </a:lnTo>
                <a:lnTo>
                  <a:pt x="0" y="4693974"/>
                </a:lnTo>
                <a:lnTo>
                  <a:pt x="0" y="0"/>
                </a:lnTo>
                <a:close/>
              </a:path>
            </a:pathLst>
          </a:custGeom>
          <a:blipFill>
            <a:blip r:embed="rId8"/>
            <a:stretch>
              <a:fillRect/>
            </a:stretch>
          </a:blipFill>
        </p:spPr>
      </p:sp>
      <p:sp>
        <p:nvSpPr>
          <p:cNvPr id="21" name="Freeform 21"/>
          <p:cNvSpPr/>
          <p:nvPr/>
        </p:nvSpPr>
        <p:spPr>
          <a:xfrm>
            <a:off x="2801933" y="1462317"/>
            <a:ext cx="978767" cy="1260040"/>
          </a:xfrm>
          <a:custGeom>
            <a:avLst/>
            <a:gdLst/>
            <a:ahLst/>
            <a:cxnLst/>
            <a:rect l="l" t="t" r="r" b="b"/>
            <a:pathLst>
              <a:path w="978767" h="1260040">
                <a:moveTo>
                  <a:pt x="0" y="0"/>
                </a:moveTo>
                <a:lnTo>
                  <a:pt x="978767" y="0"/>
                </a:lnTo>
                <a:lnTo>
                  <a:pt x="978767"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780700" y="1657844"/>
            <a:ext cx="10726600"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WHITEBOX TESTING</a:t>
            </a:r>
          </a:p>
        </p:txBody>
      </p:sp>
      <p:sp>
        <p:nvSpPr>
          <p:cNvPr id="24" name="TextBox 24"/>
          <p:cNvSpPr txBox="1"/>
          <p:nvPr/>
        </p:nvSpPr>
        <p:spPr>
          <a:xfrm>
            <a:off x="1723864" y="3492318"/>
            <a:ext cx="12783436" cy="4819650"/>
          </a:xfrm>
          <a:prstGeom prst="rect">
            <a:avLst/>
          </a:prstGeom>
        </p:spPr>
        <p:txBody>
          <a:bodyPr lIns="0" tIns="0" rIns="0" bIns="0" rtlCol="0" anchor="t">
            <a:spAutoFit/>
          </a:bodyPr>
          <a:lstStyle/>
          <a:p>
            <a:pPr>
              <a:lnSpc>
                <a:spcPts val="3455"/>
              </a:lnSpc>
            </a:pPr>
            <a:r>
              <a:rPr lang="en-US" sz="2879">
                <a:solidFill>
                  <a:srgbClr val="494949"/>
                </a:solidFill>
                <a:latin typeface="Quicksand Medium"/>
                <a:ea typeface="Quicksand Medium"/>
              </a:rPr>
              <a:t>●White box testing atau yang dapatdiartikan menjadi “pengujian kotak putih” adalah pengujian yang dilakukan untuk menguji perangkat lunak dengan cara menganalisa dan meneliti struktur internal dan kodedariperangkat lunak. Lain halnya dengan black box testing yang hanyamelihat hasil input dan output dariperangkat lunak, pengujian white box testing berfokus pada aliran input dan output dariperangkat lunak. </a:t>
            </a:r>
          </a:p>
          <a:p>
            <a:pPr>
              <a:lnSpc>
                <a:spcPts val="3455"/>
              </a:lnSpc>
            </a:pPr>
            <a:r>
              <a:rPr lang="en-US" sz="2879">
                <a:solidFill>
                  <a:srgbClr val="494949"/>
                </a:solidFill>
                <a:latin typeface="Quicksand Medium"/>
                <a:ea typeface="Quicksand Medium"/>
              </a:rPr>
              <a:t>●Dilakukan oleh penguji yang pahamtentang quality assurance (QA), struktur internal, dan kodedariperangkat lunak.</a:t>
            </a:r>
          </a:p>
          <a:p>
            <a:pPr>
              <a:lnSpc>
                <a:spcPts val="3455"/>
              </a:lnSpc>
            </a:pPr>
            <a:r>
              <a:rPr lang="en-US" sz="2879">
                <a:solidFill>
                  <a:srgbClr val="494949"/>
                </a:solidFill>
                <a:latin typeface="Quicksand Medium"/>
                <a:ea typeface="Quicksand Medium"/>
              </a:rPr>
              <a:t>●Dilakukan beriringan dengan tahap pengembangan perangkat lunak.</a:t>
            </a:r>
          </a:p>
          <a:p>
            <a:pPr>
              <a:lnSpc>
                <a:spcPts val="3455"/>
              </a:lnSpc>
            </a:pPr>
            <a:endParaRPr lang="en-US" sz="2879">
              <a:solidFill>
                <a:srgbClr val="494949"/>
              </a:solidFill>
              <a:latin typeface="Quicksand Medium"/>
              <a:ea typeface="Quicksa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462317"/>
            <a:ext cx="9020900" cy="1213721"/>
          </a:xfrm>
          <a:custGeom>
            <a:avLst/>
            <a:gdLst/>
            <a:ahLst/>
            <a:cxnLst/>
            <a:rect l="l" t="t" r="r" b="b"/>
            <a:pathLst>
              <a:path w="9020900" h="1213721">
                <a:moveTo>
                  <a:pt x="0" y="0"/>
                </a:moveTo>
                <a:lnTo>
                  <a:pt x="9020900" y="0"/>
                </a:lnTo>
                <a:lnTo>
                  <a:pt x="9020900" y="1213722"/>
                </a:lnTo>
                <a:lnTo>
                  <a:pt x="0" y="1213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485550" y="3555156"/>
            <a:ext cx="8363429" cy="4693974"/>
          </a:xfrm>
          <a:custGeom>
            <a:avLst/>
            <a:gdLst/>
            <a:ahLst/>
            <a:cxnLst/>
            <a:rect l="l" t="t" r="r" b="b"/>
            <a:pathLst>
              <a:path w="8363429" h="4693974">
                <a:moveTo>
                  <a:pt x="0" y="0"/>
                </a:moveTo>
                <a:lnTo>
                  <a:pt x="8363428" y="0"/>
                </a:lnTo>
                <a:lnTo>
                  <a:pt x="8363428" y="4693974"/>
                </a:lnTo>
                <a:lnTo>
                  <a:pt x="0" y="4693974"/>
                </a:lnTo>
                <a:lnTo>
                  <a:pt x="0" y="0"/>
                </a:lnTo>
                <a:close/>
              </a:path>
            </a:pathLst>
          </a:custGeom>
          <a:blipFill>
            <a:blip r:embed="rId8"/>
            <a:stretch>
              <a:fillRect/>
            </a:stretch>
          </a:blipFill>
        </p:spPr>
      </p:sp>
      <p:sp>
        <p:nvSpPr>
          <p:cNvPr id="21" name="Freeform 21"/>
          <p:cNvSpPr/>
          <p:nvPr/>
        </p:nvSpPr>
        <p:spPr>
          <a:xfrm>
            <a:off x="2801933" y="1462317"/>
            <a:ext cx="978767" cy="1260040"/>
          </a:xfrm>
          <a:custGeom>
            <a:avLst/>
            <a:gdLst/>
            <a:ahLst/>
            <a:cxnLst/>
            <a:rect l="l" t="t" r="r" b="b"/>
            <a:pathLst>
              <a:path w="978767" h="1260040">
                <a:moveTo>
                  <a:pt x="0" y="0"/>
                </a:moveTo>
                <a:lnTo>
                  <a:pt x="978767" y="0"/>
                </a:lnTo>
                <a:lnTo>
                  <a:pt x="978767"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780700" y="1657844"/>
            <a:ext cx="10726600"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UNIT TEST</a:t>
            </a:r>
          </a:p>
        </p:txBody>
      </p:sp>
      <p:sp>
        <p:nvSpPr>
          <p:cNvPr id="24" name="TextBox 24"/>
          <p:cNvSpPr txBox="1"/>
          <p:nvPr/>
        </p:nvSpPr>
        <p:spPr>
          <a:xfrm>
            <a:off x="1723864" y="3930468"/>
            <a:ext cx="12783436" cy="3943350"/>
          </a:xfrm>
          <a:prstGeom prst="rect">
            <a:avLst/>
          </a:prstGeom>
        </p:spPr>
        <p:txBody>
          <a:bodyPr lIns="0" tIns="0" rIns="0" bIns="0" rtlCol="0" anchor="t">
            <a:spAutoFit/>
          </a:bodyPr>
          <a:lstStyle/>
          <a:p>
            <a:pPr>
              <a:lnSpc>
                <a:spcPts val="3455"/>
              </a:lnSpc>
            </a:pPr>
            <a:r>
              <a:rPr lang="en-US" sz="2879">
                <a:solidFill>
                  <a:srgbClr val="494949"/>
                </a:solidFill>
                <a:latin typeface="Quicksand Medium"/>
                <a:ea typeface="Quicksand Medium"/>
              </a:rPr>
              <a:t>●Unit testing adalah jenis software testing yang dilakukan untuk menguji suatu bagian atau komponen software.</a:t>
            </a:r>
          </a:p>
          <a:p>
            <a:pPr>
              <a:lnSpc>
                <a:spcPts val="3455"/>
              </a:lnSpc>
            </a:pPr>
            <a:r>
              <a:rPr lang="en-US" sz="2879">
                <a:solidFill>
                  <a:srgbClr val="494949"/>
                </a:solidFill>
                <a:latin typeface="Quicksand Medium"/>
                <a:ea typeface="Quicksand Medium"/>
              </a:rPr>
              <a:t>●Unit yang dimaksud bisa berupa kode, fungsi, metode, prosedur, modul, atau objek tersendiri.</a:t>
            </a:r>
          </a:p>
          <a:p>
            <a:pPr>
              <a:lnSpc>
                <a:spcPts val="3455"/>
              </a:lnSpc>
            </a:pPr>
            <a:r>
              <a:rPr lang="en-US" sz="2879">
                <a:solidFill>
                  <a:srgbClr val="494949"/>
                </a:solidFill>
                <a:latin typeface="Quicksand Medium"/>
                <a:ea typeface="Quicksand Medium"/>
              </a:rPr>
              <a:t>●Unit testing termasuk dalam tahapan software development. Biasanya, pengujian unit inidilakukan sebelum system integration testing.</a:t>
            </a:r>
          </a:p>
          <a:p>
            <a:pPr>
              <a:lnSpc>
                <a:spcPts val="3455"/>
              </a:lnSpc>
            </a:pPr>
            <a:r>
              <a:rPr lang="en-US" sz="2879">
                <a:solidFill>
                  <a:srgbClr val="494949"/>
                </a:solidFill>
                <a:latin typeface="Quicksand Medium"/>
                <a:ea typeface="Quicksand Medium"/>
              </a:rPr>
              <a:t>●Tujuan dari Unit testing dilakukan untuk memastikan bahwa setiap unit kode software sudah bisa bekerja sesuai  harapan.</a:t>
            </a:r>
          </a:p>
          <a:p>
            <a:pPr>
              <a:lnSpc>
                <a:spcPts val="3455"/>
              </a:lnSpc>
            </a:pPr>
            <a:endParaRPr lang="en-US" sz="2879">
              <a:solidFill>
                <a:srgbClr val="494949"/>
              </a:solidFill>
              <a:latin typeface="Quicksand Medium"/>
              <a:ea typeface="Quicksa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485550" y="3555156"/>
            <a:ext cx="8363429" cy="4693974"/>
          </a:xfrm>
          <a:custGeom>
            <a:avLst/>
            <a:gdLst/>
            <a:ahLst/>
            <a:cxnLst/>
            <a:rect l="l" t="t" r="r" b="b"/>
            <a:pathLst>
              <a:path w="8363429" h="4693974">
                <a:moveTo>
                  <a:pt x="0" y="0"/>
                </a:moveTo>
                <a:lnTo>
                  <a:pt x="8363428" y="0"/>
                </a:lnTo>
                <a:lnTo>
                  <a:pt x="8363428" y="4693974"/>
                </a:lnTo>
                <a:lnTo>
                  <a:pt x="0" y="4693974"/>
                </a:lnTo>
                <a:lnTo>
                  <a:pt x="0" y="0"/>
                </a:lnTo>
                <a:close/>
              </a:path>
            </a:pathLst>
          </a:custGeom>
          <a:blipFill>
            <a:blip r:embed="rId8"/>
            <a:stretch>
              <a:fillRect/>
            </a:stretch>
          </a:blipFill>
        </p:spPr>
      </p:sp>
      <p:sp>
        <p:nvSpPr>
          <p:cNvPr id="21" name="Freeform 21"/>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KETERANGAN TAMBAHAN</a:t>
            </a:r>
          </a:p>
        </p:txBody>
      </p:sp>
      <p:sp>
        <p:nvSpPr>
          <p:cNvPr id="24" name="TextBox 24"/>
          <p:cNvSpPr txBox="1"/>
          <p:nvPr/>
        </p:nvSpPr>
        <p:spPr>
          <a:xfrm>
            <a:off x="1723864" y="3930468"/>
            <a:ext cx="12783436" cy="3943350"/>
          </a:xfrm>
          <a:prstGeom prst="rect">
            <a:avLst/>
          </a:prstGeom>
        </p:spPr>
        <p:txBody>
          <a:bodyPr lIns="0" tIns="0" rIns="0" bIns="0" rtlCol="0" anchor="t">
            <a:spAutoFit/>
          </a:bodyPr>
          <a:lstStyle/>
          <a:p>
            <a:pPr>
              <a:lnSpc>
                <a:spcPts val="3455"/>
              </a:lnSpc>
            </a:pPr>
            <a:r>
              <a:rPr lang="en-US" sz="2879">
                <a:solidFill>
                  <a:srgbClr val="494949"/>
                </a:solidFill>
                <a:latin typeface="Quicksand Medium"/>
                <a:ea typeface="Quicksand Medium"/>
              </a:rPr>
              <a:t>●Unit testing adalah jenis software testing yang dilakukan untuk menguji suatu bagian atau komponen software.</a:t>
            </a:r>
          </a:p>
          <a:p>
            <a:pPr>
              <a:lnSpc>
                <a:spcPts val="3455"/>
              </a:lnSpc>
            </a:pPr>
            <a:r>
              <a:rPr lang="en-US" sz="2879">
                <a:solidFill>
                  <a:srgbClr val="494949"/>
                </a:solidFill>
                <a:latin typeface="Quicksand Medium"/>
                <a:ea typeface="Quicksand Medium"/>
              </a:rPr>
              <a:t>●Unit yang dimaksud bisa berupa kode, fungsi, metode, prosedur, modul, atau objek tersendiri.</a:t>
            </a:r>
          </a:p>
          <a:p>
            <a:pPr>
              <a:lnSpc>
                <a:spcPts val="3455"/>
              </a:lnSpc>
            </a:pPr>
            <a:r>
              <a:rPr lang="en-US" sz="2879">
                <a:solidFill>
                  <a:srgbClr val="494949"/>
                </a:solidFill>
                <a:latin typeface="Quicksand Medium"/>
                <a:ea typeface="Quicksand Medium"/>
              </a:rPr>
              <a:t>●Unit testing termasuk dalam tahapan software development. Biasanya, pengujian unit inidilakukan sebelum system integration testing.</a:t>
            </a:r>
          </a:p>
          <a:p>
            <a:pPr>
              <a:lnSpc>
                <a:spcPts val="3455"/>
              </a:lnSpc>
            </a:pPr>
            <a:r>
              <a:rPr lang="en-US" sz="2879">
                <a:solidFill>
                  <a:srgbClr val="494949"/>
                </a:solidFill>
                <a:latin typeface="Quicksand Medium"/>
                <a:ea typeface="Quicksand Medium"/>
              </a:rPr>
              <a:t>●Tujuan dari Unit testing dilakukan untuk memastikan bahwa setiap unit kode software sudah bisa bekerja sesuai  harapan.</a:t>
            </a:r>
          </a:p>
          <a:p>
            <a:pPr>
              <a:lnSpc>
                <a:spcPts val="3455"/>
              </a:lnSpc>
            </a:pPr>
            <a:endParaRPr lang="en-US" sz="2879">
              <a:solidFill>
                <a:srgbClr val="494949"/>
              </a:solidFill>
              <a:latin typeface="Quicksand Medium"/>
              <a:ea typeface="Quicksa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2873616" y="2803320"/>
            <a:ext cx="12540768" cy="5445810"/>
          </a:xfrm>
          <a:custGeom>
            <a:avLst/>
            <a:gdLst/>
            <a:ahLst/>
            <a:cxnLst/>
            <a:rect l="l" t="t" r="r" b="b"/>
            <a:pathLst>
              <a:path w="12540768" h="5445810">
                <a:moveTo>
                  <a:pt x="0" y="0"/>
                </a:moveTo>
                <a:lnTo>
                  <a:pt x="12540768" y="0"/>
                </a:lnTo>
                <a:lnTo>
                  <a:pt x="12540768" y="5445810"/>
                </a:lnTo>
                <a:lnTo>
                  <a:pt x="0" y="5445810"/>
                </a:lnTo>
                <a:lnTo>
                  <a:pt x="0" y="0"/>
                </a:lnTo>
                <a:close/>
              </a:path>
            </a:pathLst>
          </a:custGeom>
          <a:blipFill>
            <a:blip r:embed="rId12"/>
            <a:stretch>
              <a:fillRect b="-13438"/>
            </a:stretch>
          </a:blipFill>
        </p:spPr>
      </p:sp>
      <p:sp>
        <p:nvSpPr>
          <p:cNvPr id="23" name="TextBox 23"/>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SOUCE CODE</a:t>
            </a:r>
          </a:p>
        </p:txBody>
      </p:sp>
      <p:sp>
        <p:nvSpPr>
          <p:cNvPr id="24" name="TextBox 24"/>
          <p:cNvSpPr txBox="1"/>
          <p:nvPr/>
        </p:nvSpPr>
        <p:spPr>
          <a:xfrm>
            <a:off x="3451737" y="6838232"/>
            <a:ext cx="8363429" cy="1332865"/>
          </a:xfrm>
          <a:prstGeom prst="rect">
            <a:avLst/>
          </a:prstGeom>
        </p:spPr>
        <p:txBody>
          <a:bodyPr lIns="0" tIns="0" rIns="0" bIns="0" rtlCol="0" anchor="t">
            <a:spAutoFit/>
          </a:bodyPr>
          <a:lstStyle/>
          <a:p>
            <a:pPr algn="ctr">
              <a:lnSpc>
                <a:spcPts val="2659"/>
              </a:lnSpc>
              <a:spcBef>
                <a:spcPct val="0"/>
              </a:spcBef>
            </a:pPr>
            <a:r>
              <a:rPr lang="en-US" sz="1899">
                <a:solidFill>
                  <a:srgbClr val="494949"/>
                </a:solidFill>
                <a:latin typeface="Arimo Bold"/>
              </a:rPr>
              <a:t>Kode di atas cukup sulit untuk dilakukan testing karena fungsi yang sama melakukan dua pekerjaan yaitu menghitung nilai dan mencetaknya. Artinya tidak ada tempat untuk menangkap dan menguji nilai Romawi yang dihasilkan sebelum dikirim ke terminal.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2605989" y="2531748"/>
            <a:ext cx="12540768" cy="5972724"/>
          </a:xfrm>
          <a:custGeom>
            <a:avLst/>
            <a:gdLst/>
            <a:ahLst/>
            <a:cxnLst/>
            <a:rect l="l" t="t" r="r" b="b"/>
            <a:pathLst>
              <a:path w="12540768" h="5972724">
                <a:moveTo>
                  <a:pt x="0" y="0"/>
                </a:moveTo>
                <a:lnTo>
                  <a:pt x="12540767" y="0"/>
                </a:lnTo>
                <a:lnTo>
                  <a:pt x="12540767" y="5972724"/>
                </a:lnTo>
                <a:lnTo>
                  <a:pt x="0" y="5972724"/>
                </a:lnTo>
                <a:lnTo>
                  <a:pt x="0" y="0"/>
                </a:lnTo>
                <a:close/>
              </a:path>
            </a:pathLst>
          </a:custGeom>
          <a:blipFill>
            <a:blip r:embed="rId12"/>
            <a:stretch>
              <a:fillRect/>
            </a:stretch>
          </a:blipFill>
        </p:spPr>
      </p:sp>
      <p:sp>
        <p:nvSpPr>
          <p:cNvPr id="23" name="TextBox 23"/>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SOUCE CODE</a:t>
            </a:r>
          </a:p>
        </p:txBody>
      </p:sp>
      <p:sp>
        <p:nvSpPr>
          <p:cNvPr id="24" name="TextBox 24"/>
          <p:cNvSpPr txBox="1"/>
          <p:nvPr/>
        </p:nvSpPr>
        <p:spPr>
          <a:xfrm>
            <a:off x="3289749" y="7242940"/>
            <a:ext cx="8363429" cy="666115"/>
          </a:xfrm>
          <a:prstGeom prst="rect">
            <a:avLst/>
          </a:prstGeom>
        </p:spPr>
        <p:txBody>
          <a:bodyPr lIns="0" tIns="0" rIns="0" bIns="0" rtlCol="0" anchor="t">
            <a:spAutoFit/>
          </a:bodyPr>
          <a:lstStyle/>
          <a:p>
            <a:pPr algn="ctr">
              <a:lnSpc>
                <a:spcPts val="2659"/>
              </a:lnSpc>
              <a:spcBef>
                <a:spcPct val="0"/>
              </a:spcBef>
            </a:pPr>
            <a:r>
              <a:rPr lang="en-US" sz="1899">
                <a:solidFill>
                  <a:srgbClr val="494949"/>
                </a:solidFill>
                <a:latin typeface="Arimo Bold"/>
              </a:rPr>
              <a:t>Kode di atas menghapus spasi diantara dua simbol, jadi kita juga menghapus spasi yang ada di tupple yang ada dalam list symbols.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4486" y="228088"/>
            <a:ext cx="16564814" cy="9406066"/>
            <a:chOff x="0" y="0"/>
            <a:chExt cx="4362749" cy="2477318"/>
          </a:xfrm>
        </p:grpSpPr>
        <p:sp>
          <p:nvSpPr>
            <p:cNvPr id="4" name="Freeform 4"/>
            <p:cNvSpPr/>
            <p:nvPr/>
          </p:nvSpPr>
          <p:spPr>
            <a:xfrm>
              <a:off x="0" y="0"/>
              <a:ext cx="4362750" cy="2477318"/>
            </a:xfrm>
            <a:custGeom>
              <a:avLst/>
              <a:gdLst/>
              <a:ahLst/>
              <a:cxnLst/>
              <a:rect l="l" t="t" r="r" b="b"/>
              <a:pathLst>
                <a:path w="4362750" h="2477318">
                  <a:moveTo>
                    <a:pt x="0" y="0"/>
                  </a:moveTo>
                  <a:lnTo>
                    <a:pt x="4362750" y="0"/>
                  </a:lnTo>
                  <a:lnTo>
                    <a:pt x="4362750" y="2477318"/>
                  </a:lnTo>
                  <a:lnTo>
                    <a:pt x="0" y="2477318"/>
                  </a:lnTo>
                  <a:close/>
                </a:path>
              </a:pathLst>
            </a:custGeom>
            <a:solidFill>
              <a:srgbClr val="FFFFFF"/>
            </a:solidFill>
          </p:spPr>
        </p:sp>
        <p:sp>
          <p:nvSpPr>
            <p:cNvPr id="5" name="TextBox 5"/>
            <p:cNvSpPr txBox="1"/>
            <p:nvPr/>
          </p:nvSpPr>
          <p:spPr>
            <a:xfrm>
              <a:off x="0" y="-47625"/>
              <a:ext cx="4362749" cy="252494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7706109" y="-512331"/>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586078" y="6025499"/>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grpSp>
        <p:nvGrpSpPr>
          <p:cNvPr id="19" name="Group 19"/>
          <p:cNvGrpSpPr/>
          <p:nvPr/>
        </p:nvGrpSpPr>
        <p:grpSpPr>
          <a:xfrm>
            <a:off x="1893226" y="4559581"/>
            <a:ext cx="3449673" cy="743079"/>
            <a:chOff x="0" y="0"/>
            <a:chExt cx="908556" cy="195708"/>
          </a:xfrm>
        </p:grpSpPr>
        <p:sp>
          <p:nvSpPr>
            <p:cNvPr id="20" name="Freeform 20"/>
            <p:cNvSpPr/>
            <p:nvPr/>
          </p:nvSpPr>
          <p:spPr>
            <a:xfrm>
              <a:off x="0" y="0"/>
              <a:ext cx="908556" cy="195708"/>
            </a:xfrm>
            <a:custGeom>
              <a:avLst/>
              <a:gdLst/>
              <a:ahLst/>
              <a:cxnLst/>
              <a:rect l="l" t="t" r="r" b="b"/>
              <a:pathLst>
                <a:path w="908556" h="195708">
                  <a:moveTo>
                    <a:pt x="97854" y="0"/>
                  </a:moveTo>
                  <a:lnTo>
                    <a:pt x="810702" y="0"/>
                  </a:lnTo>
                  <a:cubicBezTo>
                    <a:pt x="864745" y="0"/>
                    <a:pt x="908556" y="43811"/>
                    <a:pt x="908556" y="97854"/>
                  </a:cubicBezTo>
                  <a:lnTo>
                    <a:pt x="908556" y="97854"/>
                  </a:lnTo>
                  <a:cubicBezTo>
                    <a:pt x="908556" y="151897"/>
                    <a:pt x="864745" y="195708"/>
                    <a:pt x="810702" y="195708"/>
                  </a:cubicBezTo>
                  <a:lnTo>
                    <a:pt x="97854" y="195708"/>
                  </a:lnTo>
                  <a:cubicBezTo>
                    <a:pt x="43811" y="195708"/>
                    <a:pt x="0" y="151897"/>
                    <a:pt x="0" y="97854"/>
                  </a:cubicBezTo>
                  <a:lnTo>
                    <a:pt x="0" y="97854"/>
                  </a:lnTo>
                  <a:cubicBezTo>
                    <a:pt x="0" y="43811"/>
                    <a:pt x="43811" y="0"/>
                    <a:pt x="97854" y="0"/>
                  </a:cubicBezTo>
                  <a:close/>
                </a:path>
              </a:pathLst>
            </a:custGeom>
            <a:solidFill>
              <a:srgbClr val="DDC6A2"/>
            </a:solidFill>
            <a:ln w="38100" cap="rnd">
              <a:solidFill>
                <a:srgbClr val="000000"/>
              </a:solidFill>
              <a:prstDash val="lgDash"/>
              <a:round/>
            </a:ln>
          </p:spPr>
        </p:sp>
        <p:sp>
          <p:nvSpPr>
            <p:cNvPr id="21" name="TextBox 21"/>
            <p:cNvSpPr txBox="1"/>
            <p:nvPr/>
          </p:nvSpPr>
          <p:spPr>
            <a:xfrm>
              <a:off x="0" y="-47625"/>
              <a:ext cx="908556" cy="24333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64322" y="4503303"/>
            <a:ext cx="1010009" cy="10100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342691" y="1252252"/>
            <a:ext cx="10726600" cy="1123950"/>
          </a:xfrm>
          <a:prstGeom prst="rect">
            <a:avLst/>
          </a:prstGeom>
        </p:spPr>
        <p:txBody>
          <a:bodyPr lIns="0" tIns="0" rIns="0" bIns="0" rtlCol="0" anchor="t">
            <a:spAutoFit/>
          </a:bodyPr>
          <a:lstStyle/>
          <a:p>
            <a:pPr algn="ctr">
              <a:lnSpc>
                <a:spcPts val="8250"/>
              </a:lnSpc>
            </a:pPr>
            <a:r>
              <a:rPr lang="en-US" sz="7500">
                <a:solidFill>
                  <a:srgbClr val="494949"/>
                </a:solidFill>
                <a:latin typeface="More Sugar Thin"/>
              </a:rPr>
              <a:t>Langkah-Langkah Testing</a:t>
            </a:r>
          </a:p>
        </p:txBody>
      </p:sp>
      <p:sp>
        <p:nvSpPr>
          <p:cNvPr id="26" name="Freeform 26"/>
          <p:cNvSpPr/>
          <p:nvPr/>
        </p:nvSpPr>
        <p:spPr>
          <a:xfrm>
            <a:off x="15038783" y="7333819"/>
            <a:ext cx="1440955" cy="1924481"/>
          </a:xfrm>
          <a:custGeom>
            <a:avLst/>
            <a:gdLst/>
            <a:ahLst/>
            <a:cxnLst/>
            <a:rect l="l" t="t" r="r" b="b"/>
            <a:pathLst>
              <a:path w="1440955" h="1924481">
                <a:moveTo>
                  <a:pt x="0" y="0"/>
                </a:moveTo>
                <a:lnTo>
                  <a:pt x="1440955" y="0"/>
                </a:lnTo>
                <a:lnTo>
                  <a:pt x="1440955" y="1924481"/>
                </a:lnTo>
                <a:lnTo>
                  <a:pt x="0" y="1924481"/>
                </a:lnTo>
                <a:lnTo>
                  <a:pt x="0" y="0"/>
                </a:lnTo>
                <a:close/>
              </a:path>
            </a:pathLst>
          </a:custGeom>
          <a:blipFill>
            <a:blip r:embed="rId6"/>
            <a:stretch>
              <a:fillRect/>
            </a:stretch>
          </a:blipFill>
        </p:spPr>
      </p:sp>
      <p:sp>
        <p:nvSpPr>
          <p:cNvPr id="27" name="TextBox 27"/>
          <p:cNvSpPr txBox="1"/>
          <p:nvPr/>
        </p:nvSpPr>
        <p:spPr>
          <a:xfrm>
            <a:off x="761650" y="4620108"/>
            <a:ext cx="815354" cy="692999"/>
          </a:xfrm>
          <a:prstGeom prst="rect">
            <a:avLst/>
          </a:prstGeom>
        </p:spPr>
        <p:txBody>
          <a:bodyPr lIns="0" tIns="0" rIns="0" bIns="0" rtlCol="0" anchor="t">
            <a:spAutoFit/>
          </a:bodyPr>
          <a:lstStyle/>
          <a:p>
            <a:pPr algn="ctr">
              <a:lnSpc>
                <a:spcPts val="5099"/>
              </a:lnSpc>
            </a:pPr>
            <a:r>
              <a:rPr lang="en-US" sz="4636">
                <a:solidFill>
                  <a:srgbClr val="FFFFFF"/>
                </a:solidFill>
                <a:latin typeface="More Sugar Thin"/>
              </a:rPr>
              <a:t>01</a:t>
            </a:r>
          </a:p>
        </p:txBody>
      </p:sp>
      <p:sp>
        <p:nvSpPr>
          <p:cNvPr id="28" name="TextBox 28"/>
          <p:cNvSpPr txBox="1"/>
          <p:nvPr/>
        </p:nvSpPr>
        <p:spPr>
          <a:xfrm>
            <a:off x="664322" y="4695893"/>
            <a:ext cx="5642046" cy="356440"/>
          </a:xfrm>
          <a:prstGeom prst="rect">
            <a:avLst/>
          </a:prstGeom>
        </p:spPr>
        <p:txBody>
          <a:bodyPr lIns="0" tIns="0" rIns="0" bIns="0" rtlCol="0" anchor="t">
            <a:spAutoFit/>
          </a:bodyPr>
          <a:lstStyle/>
          <a:p>
            <a:pPr algn="ctr">
              <a:lnSpc>
                <a:spcPts val="2891"/>
              </a:lnSpc>
            </a:pPr>
            <a:r>
              <a:rPr lang="en-US" sz="2409">
                <a:solidFill>
                  <a:srgbClr val="494949"/>
                </a:solidFill>
                <a:latin typeface="Quicksand Medium"/>
              </a:rPr>
              <a:t>Tulis test baru</a:t>
            </a:r>
          </a:p>
        </p:txBody>
      </p:sp>
      <p:sp>
        <p:nvSpPr>
          <p:cNvPr id="29" name="TextBox 29"/>
          <p:cNvSpPr txBox="1"/>
          <p:nvPr/>
        </p:nvSpPr>
        <p:spPr>
          <a:xfrm>
            <a:off x="1485550" y="2746170"/>
            <a:ext cx="14781646" cy="17462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Arimo Bold"/>
              </a:rPr>
              <a:t>Materi yang diajarkan saat belajar software development Salah satunya adalah kita harus menulis sebuah tes saat memulai proyek baru. Paradigma ini (yang dikenal dengan istilah *test driven development *atau TDD) melakukan pengujian bukan hanya untuk mencari bug, tapi juga membangun spesifikasi program itu sendiri.</a:t>
            </a:r>
          </a:p>
        </p:txBody>
      </p:sp>
      <p:grpSp>
        <p:nvGrpSpPr>
          <p:cNvPr id="30" name="Group 30"/>
          <p:cNvGrpSpPr/>
          <p:nvPr/>
        </p:nvGrpSpPr>
        <p:grpSpPr>
          <a:xfrm>
            <a:off x="1028700" y="5869461"/>
            <a:ext cx="1010009" cy="101000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77873" y="6040140"/>
            <a:ext cx="815354" cy="692999"/>
          </a:xfrm>
          <a:prstGeom prst="rect">
            <a:avLst/>
          </a:prstGeom>
        </p:spPr>
        <p:txBody>
          <a:bodyPr lIns="0" tIns="0" rIns="0" bIns="0" rtlCol="0" anchor="t">
            <a:spAutoFit/>
          </a:bodyPr>
          <a:lstStyle/>
          <a:p>
            <a:pPr algn="ctr">
              <a:lnSpc>
                <a:spcPts val="5099"/>
              </a:lnSpc>
            </a:pPr>
            <a:r>
              <a:rPr lang="en-US" sz="4636">
                <a:solidFill>
                  <a:srgbClr val="FFFFFF"/>
                </a:solidFill>
                <a:latin typeface="More Sugar Thin"/>
              </a:rPr>
              <a:t>02</a:t>
            </a:r>
          </a:p>
        </p:txBody>
      </p:sp>
      <p:grpSp>
        <p:nvGrpSpPr>
          <p:cNvPr id="34" name="Group 34"/>
          <p:cNvGrpSpPr/>
          <p:nvPr/>
        </p:nvGrpSpPr>
        <p:grpSpPr>
          <a:xfrm>
            <a:off x="2038709" y="5941559"/>
            <a:ext cx="3864757" cy="869743"/>
            <a:chOff x="0" y="0"/>
            <a:chExt cx="1017878" cy="229068"/>
          </a:xfrm>
        </p:grpSpPr>
        <p:sp>
          <p:nvSpPr>
            <p:cNvPr id="35" name="Freeform 35"/>
            <p:cNvSpPr/>
            <p:nvPr/>
          </p:nvSpPr>
          <p:spPr>
            <a:xfrm>
              <a:off x="0" y="0"/>
              <a:ext cx="1017878" cy="229068"/>
            </a:xfrm>
            <a:custGeom>
              <a:avLst/>
              <a:gdLst/>
              <a:ahLst/>
              <a:cxnLst/>
              <a:rect l="l" t="t" r="r" b="b"/>
              <a:pathLst>
                <a:path w="1017878" h="229068">
                  <a:moveTo>
                    <a:pt x="102164" y="0"/>
                  </a:moveTo>
                  <a:lnTo>
                    <a:pt x="915715" y="0"/>
                  </a:lnTo>
                  <a:cubicBezTo>
                    <a:pt x="942810" y="0"/>
                    <a:pt x="968796" y="10764"/>
                    <a:pt x="987955" y="29923"/>
                  </a:cubicBezTo>
                  <a:cubicBezTo>
                    <a:pt x="1007115" y="49082"/>
                    <a:pt x="1017878" y="75068"/>
                    <a:pt x="1017878" y="102164"/>
                  </a:cubicBezTo>
                  <a:lnTo>
                    <a:pt x="1017878" y="126904"/>
                  </a:lnTo>
                  <a:cubicBezTo>
                    <a:pt x="1017878" y="154000"/>
                    <a:pt x="1007115" y="179986"/>
                    <a:pt x="987955" y="199145"/>
                  </a:cubicBezTo>
                  <a:cubicBezTo>
                    <a:pt x="968796" y="218304"/>
                    <a:pt x="942810" y="229068"/>
                    <a:pt x="915715" y="229068"/>
                  </a:cubicBezTo>
                  <a:lnTo>
                    <a:pt x="102164" y="229068"/>
                  </a:lnTo>
                  <a:cubicBezTo>
                    <a:pt x="75068" y="229068"/>
                    <a:pt x="49082" y="218304"/>
                    <a:pt x="29923" y="199145"/>
                  </a:cubicBezTo>
                  <a:cubicBezTo>
                    <a:pt x="10764" y="179986"/>
                    <a:pt x="0" y="154000"/>
                    <a:pt x="0" y="126904"/>
                  </a:cubicBezTo>
                  <a:lnTo>
                    <a:pt x="0" y="102164"/>
                  </a:lnTo>
                  <a:cubicBezTo>
                    <a:pt x="0" y="75068"/>
                    <a:pt x="10764" y="49082"/>
                    <a:pt x="29923" y="29923"/>
                  </a:cubicBezTo>
                  <a:cubicBezTo>
                    <a:pt x="49082" y="10764"/>
                    <a:pt x="75068" y="0"/>
                    <a:pt x="102164" y="0"/>
                  </a:cubicBezTo>
                  <a:close/>
                </a:path>
              </a:pathLst>
            </a:custGeom>
            <a:solidFill>
              <a:srgbClr val="DDC6A2"/>
            </a:solidFill>
            <a:ln w="38100" cap="rnd">
              <a:solidFill>
                <a:srgbClr val="000000"/>
              </a:solidFill>
              <a:prstDash val="lgDash"/>
              <a:round/>
            </a:ln>
          </p:spPr>
        </p:sp>
        <p:sp>
          <p:nvSpPr>
            <p:cNvPr id="36" name="TextBox 36"/>
            <p:cNvSpPr txBox="1"/>
            <p:nvPr/>
          </p:nvSpPr>
          <p:spPr>
            <a:xfrm>
              <a:off x="0" y="-47625"/>
              <a:ext cx="1017878" cy="276693"/>
            </a:xfrm>
            <a:prstGeom prst="rect">
              <a:avLst/>
            </a:prstGeom>
          </p:spPr>
          <p:txBody>
            <a:bodyPr lIns="50800" tIns="50800" rIns="50800" bIns="50800" rtlCol="0" anchor="ctr"/>
            <a:lstStyle/>
            <a:p>
              <a:pPr algn="ctr">
                <a:lnSpc>
                  <a:spcPts val="2659"/>
                </a:lnSpc>
              </a:pPr>
              <a:r>
                <a:rPr lang="en-US" sz="1899">
                  <a:solidFill>
                    <a:srgbClr val="000000"/>
                  </a:solidFill>
                  <a:latin typeface="Arimo"/>
                </a:rPr>
                <a:t>Jalankan semua test dan lihat apakah ada yang tidak error</a:t>
              </a:r>
            </a:p>
          </p:txBody>
        </p:sp>
      </p:grpSp>
      <p:grpSp>
        <p:nvGrpSpPr>
          <p:cNvPr id="37" name="Group 37"/>
          <p:cNvGrpSpPr/>
          <p:nvPr/>
        </p:nvGrpSpPr>
        <p:grpSpPr>
          <a:xfrm>
            <a:off x="3219739" y="7166117"/>
            <a:ext cx="1010009" cy="101000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9144000" y="6466030"/>
            <a:ext cx="1010009" cy="971909"/>
            <a:chOff x="0" y="0"/>
            <a:chExt cx="812800" cy="782139"/>
          </a:xfrm>
        </p:grpSpPr>
        <p:sp>
          <p:nvSpPr>
            <p:cNvPr id="41" name="Freeform 41"/>
            <p:cNvSpPr/>
            <p:nvPr/>
          </p:nvSpPr>
          <p:spPr>
            <a:xfrm>
              <a:off x="0" y="0"/>
              <a:ext cx="812800" cy="782139"/>
            </a:xfrm>
            <a:custGeom>
              <a:avLst/>
              <a:gdLst/>
              <a:ahLst/>
              <a:cxnLst/>
              <a:rect l="l" t="t" r="r" b="b"/>
              <a:pathLst>
                <a:path w="812800" h="782139">
                  <a:moveTo>
                    <a:pt x="406400" y="0"/>
                  </a:moveTo>
                  <a:cubicBezTo>
                    <a:pt x="181951" y="0"/>
                    <a:pt x="0" y="175088"/>
                    <a:pt x="0" y="391070"/>
                  </a:cubicBezTo>
                  <a:cubicBezTo>
                    <a:pt x="0" y="607051"/>
                    <a:pt x="181951" y="782139"/>
                    <a:pt x="406400" y="782139"/>
                  </a:cubicBezTo>
                  <a:cubicBezTo>
                    <a:pt x="630849" y="782139"/>
                    <a:pt x="812800" y="607051"/>
                    <a:pt x="812800" y="391070"/>
                  </a:cubicBezTo>
                  <a:cubicBezTo>
                    <a:pt x="812800" y="175088"/>
                    <a:pt x="630849" y="0"/>
                    <a:pt x="406400" y="0"/>
                  </a:cubicBezTo>
                  <a:close/>
                </a:path>
              </a:pathLst>
            </a:custGeom>
            <a:solidFill>
              <a:srgbClr val="AF835A"/>
            </a:solidFill>
            <a:ln w="38100" cap="sq">
              <a:solidFill>
                <a:srgbClr val="000000"/>
              </a:solidFill>
              <a:prstDash val="lgDash"/>
              <a:miter/>
            </a:ln>
          </p:spPr>
        </p:sp>
        <p:sp>
          <p:nvSpPr>
            <p:cNvPr id="42" name="TextBox 42"/>
            <p:cNvSpPr txBox="1"/>
            <p:nvPr/>
          </p:nvSpPr>
          <p:spPr>
            <a:xfrm>
              <a:off x="76200" y="25701"/>
              <a:ext cx="660400" cy="683113"/>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3317066" y="7378314"/>
            <a:ext cx="815354" cy="692999"/>
          </a:xfrm>
          <a:prstGeom prst="rect">
            <a:avLst/>
          </a:prstGeom>
        </p:spPr>
        <p:txBody>
          <a:bodyPr lIns="0" tIns="0" rIns="0" bIns="0" rtlCol="0" anchor="t">
            <a:spAutoFit/>
          </a:bodyPr>
          <a:lstStyle/>
          <a:p>
            <a:pPr algn="ctr">
              <a:lnSpc>
                <a:spcPts val="5099"/>
              </a:lnSpc>
            </a:pPr>
            <a:r>
              <a:rPr lang="en-US" sz="4636">
                <a:solidFill>
                  <a:srgbClr val="FFFFFF"/>
                </a:solidFill>
                <a:latin typeface="More Sugar Thin"/>
              </a:rPr>
              <a:t>03</a:t>
            </a:r>
          </a:p>
        </p:txBody>
      </p:sp>
      <p:sp>
        <p:nvSpPr>
          <p:cNvPr id="44" name="TextBox 44"/>
          <p:cNvSpPr txBox="1"/>
          <p:nvPr/>
        </p:nvSpPr>
        <p:spPr>
          <a:xfrm>
            <a:off x="9241328" y="6597566"/>
            <a:ext cx="815354" cy="692999"/>
          </a:xfrm>
          <a:prstGeom prst="rect">
            <a:avLst/>
          </a:prstGeom>
        </p:spPr>
        <p:txBody>
          <a:bodyPr lIns="0" tIns="0" rIns="0" bIns="0" rtlCol="0" anchor="t">
            <a:spAutoFit/>
          </a:bodyPr>
          <a:lstStyle/>
          <a:p>
            <a:pPr algn="ctr">
              <a:lnSpc>
                <a:spcPts val="5099"/>
              </a:lnSpc>
            </a:pPr>
            <a:r>
              <a:rPr lang="en-US" sz="4636">
                <a:solidFill>
                  <a:srgbClr val="FFFFFF"/>
                </a:solidFill>
                <a:latin typeface="More Sugar Thin"/>
              </a:rPr>
              <a:t>04</a:t>
            </a:r>
          </a:p>
        </p:txBody>
      </p:sp>
      <p:grpSp>
        <p:nvGrpSpPr>
          <p:cNvPr id="45" name="Group 45"/>
          <p:cNvGrpSpPr/>
          <p:nvPr/>
        </p:nvGrpSpPr>
        <p:grpSpPr>
          <a:xfrm>
            <a:off x="4410723" y="7270892"/>
            <a:ext cx="4733277" cy="869743"/>
            <a:chOff x="0" y="0"/>
            <a:chExt cx="1246624" cy="229068"/>
          </a:xfrm>
        </p:grpSpPr>
        <p:sp>
          <p:nvSpPr>
            <p:cNvPr id="46" name="Freeform 46"/>
            <p:cNvSpPr/>
            <p:nvPr/>
          </p:nvSpPr>
          <p:spPr>
            <a:xfrm>
              <a:off x="0" y="0"/>
              <a:ext cx="1246624" cy="229068"/>
            </a:xfrm>
            <a:custGeom>
              <a:avLst/>
              <a:gdLst/>
              <a:ahLst/>
              <a:cxnLst/>
              <a:rect l="l" t="t" r="r" b="b"/>
              <a:pathLst>
                <a:path w="1246624" h="229068">
                  <a:moveTo>
                    <a:pt x="83417" y="0"/>
                  </a:moveTo>
                  <a:lnTo>
                    <a:pt x="1163207" y="0"/>
                  </a:lnTo>
                  <a:cubicBezTo>
                    <a:pt x="1185331" y="0"/>
                    <a:pt x="1206548" y="8789"/>
                    <a:pt x="1222192" y="24432"/>
                  </a:cubicBezTo>
                  <a:cubicBezTo>
                    <a:pt x="1237836" y="40076"/>
                    <a:pt x="1246624" y="61294"/>
                    <a:pt x="1246624" y="83417"/>
                  </a:cubicBezTo>
                  <a:lnTo>
                    <a:pt x="1246624" y="145651"/>
                  </a:lnTo>
                  <a:cubicBezTo>
                    <a:pt x="1246624" y="167774"/>
                    <a:pt x="1237836" y="188992"/>
                    <a:pt x="1222192" y="204636"/>
                  </a:cubicBezTo>
                  <a:cubicBezTo>
                    <a:pt x="1206548" y="220279"/>
                    <a:pt x="1185331" y="229068"/>
                    <a:pt x="1163207" y="229068"/>
                  </a:cubicBezTo>
                  <a:lnTo>
                    <a:pt x="83417" y="229068"/>
                  </a:lnTo>
                  <a:cubicBezTo>
                    <a:pt x="37347" y="229068"/>
                    <a:pt x="0" y="191721"/>
                    <a:pt x="0" y="145651"/>
                  </a:cubicBezTo>
                  <a:lnTo>
                    <a:pt x="0" y="83417"/>
                  </a:lnTo>
                  <a:cubicBezTo>
                    <a:pt x="0" y="61294"/>
                    <a:pt x="8789" y="40076"/>
                    <a:pt x="24432" y="24432"/>
                  </a:cubicBezTo>
                  <a:cubicBezTo>
                    <a:pt x="40076" y="8789"/>
                    <a:pt x="61294" y="0"/>
                    <a:pt x="83417" y="0"/>
                  </a:cubicBezTo>
                  <a:close/>
                </a:path>
              </a:pathLst>
            </a:custGeom>
            <a:solidFill>
              <a:srgbClr val="DDC6A2"/>
            </a:solidFill>
            <a:ln w="38100" cap="rnd">
              <a:solidFill>
                <a:srgbClr val="000000"/>
              </a:solidFill>
              <a:prstDash val="lgDash"/>
              <a:round/>
            </a:ln>
          </p:spPr>
        </p:sp>
        <p:sp>
          <p:nvSpPr>
            <p:cNvPr id="47" name="TextBox 47"/>
            <p:cNvSpPr txBox="1"/>
            <p:nvPr/>
          </p:nvSpPr>
          <p:spPr>
            <a:xfrm>
              <a:off x="0" y="-47625"/>
              <a:ext cx="1246624" cy="276693"/>
            </a:xfrm>
            <a:prstGeom prst="rect">
              <a:avLst/>
            </a:prstGeom>
          </p:spPr>
          <p:txBody>
            <a:bodyPr lIns="50800" tIns="50800" rIns="50800" bIns="50800" rtlCol="0" anchor="ctr"/>
            <a:lstStyle/>
            <a:p>
              <a:pPr algn="ctr">
                <a:lnSpc>
                  <a:spcPts val="2659"/>
                </a:lnSpc>
              </a:pPr>
              <a:r>
                <a:rPr lang="en-US" sz="1899">
                  <a:solidFill>
                    <a:srgbClr val="000000"/>
                  </a:solidFill>
                  <a:latin typeface="Arimo"/>
                </a:rPr>
                <a:t>Jika satu atau lebih tes gagal, tulis kode untuk mengatasi masalah </a:t>
              </a:r>
            </a:p>
          </p:txBody>
        </p:sp>
      </p:grpSp>
      <p:grpSp>
        <p:nvGrpSpPr>
          <p:cNvPr id="48" name="Group 48"/>
          <p:cNvGrpSpPr/>
          <p:nvPr/>
        </p:nvGrpSpPr>
        <p:grpSpPr>
          <a:xfrm>
            <a:off x="10332368" y="6444599"/>
            <a:ext cx="4208565" cy="869743"/>
            <a:chOff x="0" y="0"/>
            <a:chExt cx="1108429" cy="229068"/>
          </a:xfrm>
        </p:grpSpPr>
        <p:sp>
          <p:nvSpPr>
            <p:cNvPr id="49" name="Freeform 49"/>
            <p:cNvSpPr/>
            <p:nvPr/>
          </p:nvSpPr>
          <p:spPr>
            <a:xfrm>
              <a:off x="0" y="0"/>
              <a:ext cx="1108429" cy="229068"/>
            </a:xfrm>
            <a:custGeom>
              <a:avLst/>
              <a:gdLst/>
              <a:ahLst/>
              <a:cxnLst/>
              <a:rect l="l" t="t" r="r" b="b"/>
              <a:pathLst>
                <a:path w="1108429" h="229068">
                  <a:moveTo>
                    <a:pt x="93818" y="0"/>
                  </a:moveTo>
                  <a:lnTo>
                    <a:pt x="1014611" y="0"/>
                  </a:lnTo>
                  <a:cubicBezTo>
                    <a:pt x="1039493" y="0"/>
                    <a:pt x="1063356" y="9884"/>
                    <a:pt x="1080950" y="27479"/>
                  </a:cubicBezTo>
                  <a:cubicBezTo>
                    <a:pt x="1098544" y="45073"/>
                    <a:pt x="1108429" y="68936"/>
                    <a:pt x="1108429" y="93818"/>
                  </a:cubicBezTo>
                  <a:lnTo>
                    <a:pt x="1108429" y="135250"/>
                  </a:lnTo>
                  <a:cubicBezTo>
                    <a:pt x="1108429" y="160132"/>
                    <a:pt x="1098544" y="183995"/>
                    <a:pt x="1080950" y="201589"/>
                  </a:cubicBezTo>
                  <a:cubicBezTo>
                    <a:pt x="1063356" y="219184"/>
                    <a:pt x="1039493" y="229068"/>
                    <a:pt x="1014611" y="229068"/>
                  </a:cubicBezTo>
                  <a:lnTo>
                    <a:pt x="93818" y="229068"/>
                  </a:lnTo>
                  <a:cubicBezTo>
                    <a:pt x="68936" y="229068"/>
                    <a:pt x="45073" y="219184"/>
                    <a:pt x="27479" y="201589"/>
                  </a:cubicBezTo>
                  <a:cubicBezTo>
                    <a:pt x="9884" y="183995"/>
                    <a:pt x="0" y="160132"/>
                    <a:pt x="0" y="135250"/>
                  </a:cubicBezTo>
                  <a:lnTo>
                    <a:pt x="0" y="93818"/>
                  </a:lnTo>
                  <a:cubicBezTo>
                    <a:pt x="0" y="68936"/>
                    <a:pt x="9884" y="45073"/>
                    <a:pt x="27479" y="27479"/>
                  </a:cubicBezTo>
                  <a:cubicBezTo>
                    <a:pt x="45073" y="9884"/>
                    <a:pt x="68936" y="0"/>
                    <a:pt x="93818" y="0"/>
                  </a:cubicBezTo>
                  <a:close/>
                </a:path>
              </a:pathLst>
            </a:custGeom>
            <a:solidFill>
              <a:srgbClr val="DDC6A2"/>
            </a:solidFill>
            <a:ln w="38100" cap="rnd">
              <a:solidFill>
                <a:srgbClr val="000000"/>
              </a:solidFill>
              <a:prstDash val="lgDash"/>
              <a:round/>
            </a:ln>
          </p:spPr>
        </p:sp>
        <p:sp>
          <p:nvSpPr>
            <p:cNvPr id="50" name="TextBox 50"/>
            <p:cNvSpPr txBox="1"/>
            <p:nvPr/>
          </p:nvSpPr>
          <p:spPr>
            <a:xfrm>
              <a:off x="0" y="-47625"/>
              <a:ext cx="1108429" cy="276693"/>
            </a:xfrm>
            <a:prstGeom prst="rect">
              <a:avLst/>
            </a:prstGeom>
          </p:spPr>
          <p:txBody>
            <a:bodyPr lIns="50800" tIns="50800" rIns="50800" bIns="50800" rtlCol="0" anchor="ctr"/>
            <a:lstStyle/>
            <a:p>
              <a:pPr algn="ctr">
                <a:lnSpc>
                  <a:spcPts val="2659"/>
                </a:lnSpc>
              </a:pPr>
              <a:r>
                <a:rPr lang="en-US" sz="1899">
                  <a:solidFill>
                    <a:srgbClr val="000000"/>
                  </a:solidFill>
                  <a:latin typeface="Arimo"/>
                </a:rPr>
                <a:t>Jalankan lagi tesnya</a:t>
              </a:r>
            </a:p>
            <a:p>
              <a:pPr algn="ctr">
                <a:lnSpc>
                  <a:spcPts val="2659"/>
                </a:lnSpc>
              </a:pPr>
              <a:r>
                <a:rPr lang="en-US" sz="1899">
                  <a:solidFill>
                    <a:srgbClr val="000000"/>
                  </a:solidFill>
                  <a:latin typeface="Arimo"/>
                </a:rPr>
                <a:t>Untuk memastikan pengujian sesuai</a:t>
              </a:r>
            </a:p>
          </p:txBody>
        </p:sp>
      </p:grpSp>
      <p:grpSp>
        <p:nvGrpSpPr>
          <p:cNvPr id="51" name="Group 51"/>
          <p:cNvGrpSpPr/>
          <p:nvPr/>
        </p:nvGrpSpPr>
        <p:grpSpPr>
          <a:xfrm>
            <a:off x="9322359" y="4808103"/>
            <a:ext cx="1010009" cy="1010009"/>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4" name="TextBox 54"/>
          <p:cNvSpPr txBox="1"/>
          <p:nvPr/>
        </p:nvSpPr>
        <p:spPr>
          <a:xfrm>
            <a:off x="9419686" y="4985658"/>
            <a:ext cx="815354" cy="692999"/>
          </a:xfrm>
          <a:prstGeom prst="rect">
            <a:avLst/>
          </a:prstGeom>
        </p:spPr>
        <p:txBody>
          <a:bodyPr lIns="0" tIns="0" rIns="0" bIns="0" rtlCol="0" anchor="t">
            <a:spAutoFit/>
          </a:bodyPr>
          <a:lstStyle/>
          <a:p>
            <a:pPr algn="ctr">
              <a:lnSpc>
                <a:spcPts val="5099"/>
              </a:lnSpc>
            </a:pPr>
            <a:r>
              <a:rPr lang="en-US" sz="4636">
                <a:solidFill>
                  <a:srgbClr val="FFFFFF"/>
                </a:solidFill>
                <a:latin typeface="More Sugar Thin"/>
              </a:rPr>
              <a:t>05</a:t>
            </a:r>
          </a:p>
        </p:txBody>
      </p:sp>
      <p:grpSp>
        <p:nvGrpSpPr>
          <p:cNvPr id="55" name="Group 55"/>
          <p:cNvGrpSpPr/>
          <p:nvPr/>
        </p:nvGrpSpPr>
        <p:grpSpPr>
          <a:xfrm>
            <a:off x="10427618" y="4869351"/>
            <a:ext cx="5476059" cy="1203118"/>
            <a:chOff x="0" y="0"/>
            <a:chExt cx="1442254" cy="316871"/>
          </a:xfrm>
        </p:grpSpPr>
        <p:sp>
          <p:nvSpPr>
            <p:cNvPr id="56" name="Freeform 56"/>
            <p:cNvSpPr/>
            <p:nvPr/>
          </p:nvSpPr>
          <p:spPr>
            <a:xfrm>
              <a:off x="0" y="0"/>
              <a:ext cx="1442254" cy="316871"/>
            </a:xfrm>
            <a:custGeom>
              <a:avLst/>
              <a:gdLst/>
              <a:ahLst/>
              <a:cxnLst/>
              <a:rect l="l" t="t" r="r" b="b"/>
              <a:pathLst>
                <a:path w="1442254" h="316871">
                  <a:moveTo>
                    <a:pt x="72103" y="0"/>
                  </a:moveTo>
                  <a:lnTo>
                    <a:pt x="1370152" y="0"/>
                  </a:lnTo>
                  <a:cubicBezTo>
                    <a:pt x="1409973" y="0"/>
                    <a:pt x="1442254" y="32281"/>
                    <a:pt x="1442254" y="72103"/>
                  </a:cubicBezTo>
                  <a:lnTo>
                    <a:pt x="1442254" y="244768"/>
                  </a:lnTo>
                  <a:cubicBezTo>
                    <a:pt x="1442254" y="263891"/>
                    <a:pt x="1434658" y="282230"/>
                    <a:pt x="1421136" y="295752"/>
                  </a:cubicBezTo>
                  <a:cubicBezTo>
                    <a:pt x="1407614" y="309274"/>
                    <a:pt x="1389274" y="316871"/>
                    <a:pt x="1370152" y="316871"/>
                  </a:cubicBezTo>
                  <a:lnTo>
                    <a:pt x="72103" y="316871"/>
                  </a:lnTo>
                  <a:cubicBezTo>
                    <a:pt x="52980" y="316871"/>
                    <a:pt x="34640" y="309274"/>
                    <a:pt x="21118" y="295752"/>
                  </a:cubicBezTo>
                  <a:cubicBezTo>
                    <a:pt x="7596" y="282230"/>
                    <a:pt x="0" y="263891"/>
                    <a:pt x="0" y="244768"/>
                  </a:cubicBezTo>
                  <a:lnTo>
                    <a:pt x="0" y="72103"/>
                  </a:lnTo>
                  <a:cubicBezTo>
                    <a:pt x="0" y="52980"/>
                    <a:pt x="7596" y="34640"/>
                    <a:pt x="21118" y="21118"/>
                  </a:cubicBezTo>
                  <a:cubicBezTo>
                    <a:pt x="34640" y="7596"/>
                    <a:pt x="52980" y="0"/>
                    <a:pt x="72103" y="0"/>
                  </a:cubicBezTo>
                  <a:close/>
                </a:path>
              </a:pathLst>
            </a:custGeom>
            <a:solidFill>
              <a:srgbClr val="DDC6A2"/>
            </a:solidFill>
            <a:ln w="38100" cap="rnd">
              <a:solidFill>
                <a:srgbClr val="000000"/>
              </a:solidFill>
              <a:prstDash val="lgDash"/>
              <a:round/>
            </a:ln>
          </p:spPr>
        </p:sp>
        <p:sp>
          <p:nvSpPr>
            <p:cNvPr id="57" name="TextBox 57"/>
            <p:cNvSpPr txBox="1"/>
            <p:nvPr/>
          </p:nvSpPr>
          <p:spPr>
            <a:xfrm>
              <a:off x="0" y="-47625"/>
              <a:ext cx="1442254" cy="364496"/>
            </a:xfrm>
            <a:prstGeom prst="rect">
              <a:avLst/>
            </a:prstGeom>
          </p:spPr>
          <p:txBody>
            <a:bodyPr lIns="50800" tIns="50800" rIns="50800" bIns="50800" rtlCol="0" anchor="ctr"/>
            <a:lstStyle/>
            <a:p>
              <a:pPr algn="ctr">
                <a:lnSpc>
                  <a:spcPts val="2659"/>
                </a:lnSpc>
              </a:pPr>
              <a:r>
                <a:rPr lang="en-US" sz="1899">
                  <a:solidFill>
                    <a:srgbClr val="000000"/>
                  </a:solidFill>
                  <a:latin typeface="Arimo"/>
                </a:rPr>
                <a:t>Jika tes yang dijalankan semua lolos, lanjutkan pekerjaan, jika tidak kembali ke langkah awal sampai selesai.</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DCBE"/>
        </a:solidFill>
        <a:effectLst/>
      </p:bgPr>
    </p:bg>
    <p:spTree>
      <p:nvGrpSpPr>
        <p:cNvPr id="1" name=""/>
        <p:cNvGrpSpPr/>
        <p:nvPr/>
      </p:nvGrpSpPr>
      <p:grpSpPr>
        <a:xfrm>
          <a:off x="0" y="0"/>
          <a:ext cx="0" cy="0"/>
          <a:chOff x="0" y="0"/>
          <a:chExt cx="0" cy="0"/>
        </a:xfrm>
      </p:grpSpPr>
      <p:sp>
        <p:nvSpPr>
          <p:cNvPr id="2" name="Freeform 2"/>
          <p:cNvSpPr/>
          <p:nvPr/>
        </p:nvSpPr>
        <p:spPr>
          <a:xfrm>
            <a:off x="-708721" y="-2562156"/>
            <a:ext cx="19705443" cy="19705443"/>
          </a:xfrm>
          <a:custGeom>
            <a:avLst/>
            <a:gdLst/>
            <a:ahLst/>
            <a:cxnLst/>
            <a:rect l="l" t="t" r="r" b="b"/>
            <a:pathLst>
              <a:path w="19705443" h="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2495" y="665018"/>
            <a:ext cx="15555191" cy="8816209"/>
            <a:chOff x="0" y="0"/>
            <a:chExt cx="4096840" cy="2321965"/>
          </a:xfrm>
        </p:grpSpPr>
        <p:sp>
          <p:nvSpPr>
            <p:cNvPr id="4" name="Freeform 4"/>
            <p:cNvSpPr/>
            <p:nvPr/>
          </p:nvSpPr>
          <p:spPr>
            <a:xfrm>
              <a:off x="0" y="0"/>
              <a:ext cx="4096840" cy="2321965"/>
            </a:xfrm>
            <a:custGeom>
              <a:avLst/>
              <a:gdLst/>
              <a:ahLst/>
              <a:cxnLst/>
              <a:rect l="l" t="t" r="r" b="b"/>
              <a:pathLst>
                <a:path w="4096840" h="2321965">
                  <a:moveTo>
                    <a:pt x="0" y="0"/>
                  </a:moveTo>
                  <a:lnTo>
                    <a:pt x="4096840" y="0"/>
                  </a:lnTo>
                  <a:lnTo>
                    <a:pt x="4096840" y="2321965"/>
                  </a:lnTo>
                  <a:lnTo>
                    <a:pt x="0" y="2321965"/>
                  </a:lnTo>
                  <a:close/>
                </a:path>
              </a:pathLst>
            </a:custGeom>
            <a:solidFill>
              <a:srgbClr val="FFFFFF"/>
            </a:solidFill>
          </p:spPr>
        </p:sp>
        <p:sp>
          <p:nvSpPr>
            <p:cNvPr id="5" name="TextBox 5"/>
            <p:cNvSpPr txBox="1"/>
            <p:nvPr/>
          </p:nvSpPr>
          <p:spPr>
            <a:xfrm>
              <a:off x="0" y="-47625"/>
              <a:ext cx="4096840" cy="236959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485557" y="7499902"/>
            <a:ext cx="14781630" cy="23812"/>
          </a:xfrm>
          <a:prstGeom prst="line">
            <a:avLst/>
          </a:prstGeom>
          <a:ln w="9525" cap="flat">
            <a:solidFill>
              <a:srgbClr val="000000"/>
            </a:solidFill>
            <a:prstDash val="solid"/>
            <a:headEnd type="none" w="sm" len="sm"/>
            <a:tailEnd type="none" w="sm" len="sm"/>
          </a:ln>
        </p:spPr>
      </p:sp>
      <p:sp>
        <p:nvSpPr>
          <p:cNvPr id="7" name="Freeform 7"/>
          <p:cNvSpPr/>
          <p:nvPr/>
        </p:nvSpPr>
        <p:spPr>
          <a:xfrm rot="8643688" flipH="1">
            <a:off x="-2563735" y="1754240"/>
            <a:ext cx="19720851" cy="15453976"/>
          </a:xfrm>
          <a:custGeom>
            <a:avLst/>
            <a:gdLst/>
            <a:ahLst/>
            <a:cxnLst/>
            <a:rect l="l" t="t" r="r" b="b"/>
            <a:pathLst>
              <a:path w="19720851" h="15453976">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771" y="-304513"/>
            <a:ext cx="3086100" cy="13632873"/>
            <a:chOff x="0" y="0"/>
            <a:chExt cx="812800" cy="3590551"/>
          </a:xfrm>
        </p:grpSpPr>
        <p:sp>
          <p:nvSpPr>
            <p:cNvPr id="9" name="Freeform 9"/>
            <p:cNvSpPr/>
            <p:nvPr/>
          </p:nvSpPr>
          <p:spPr>
            <a:xfrm>
              <a:off x="0" y="0"/>
              <a:ext cx="812800" cy="3590551"/>
            </a:xfrm>
            <a:custGeom>
              <a:avLst/>
              <a:gdLst/>
              <a:ahLst/>
              <a:cxnLst/>
              <a:rect l="l" t="t" r="r" b="b"/>
              <a:pathLst>
                <a:path w="812800" h="3590551">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id="10" name="TextBox 10"/>
            <p:cNvSpPr txBox="1"/>
            <p:nvPr/>
          </p:nvSpPr>
          <p:spPr>
            <a:xfrm>
              <a:off x="0" y="-47625"/>
              <a:ext cx="812800" cy="3638176"/>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485557" y="2774745"/>
            <a:ext cx="14781630" cy="23812"/>
          </a:xfrm>
          <a:prstGeom prst="line">
            <a:avLst/>
          </a:prstGeom>
          <a:ln w="9525" cap="flat">
            <a:solidFill>
              <a:srgbClr val="000000"/>
            </a:solidFill>
            <a:prstDash val="solid"/>
            <a:headEnd type="none" w="sm" len="sm"/>
            <a:tailEnd type="none" w="sm" len="sm"/>
          </a:ln>
        </p:spPr>
      </p:sp>
      <p:sp>
        <p:nvSpPr>
          <p:cNvPr id="12" name="AutoShape 12"/>
          <p:cNvSpPr/>
          <p:nvPr/>
        </p:nvSpPr>
        <p:spPr>
          <a:xfrm>
            <a:off x="1485557" y="3559918"/>
            <a:ext cx="14781630" cy="23812"/>
          </a:xfrm>
          <a:prstGeom prst="line">
            <a:avLst/>
          </a:prstGeom>
          <a:ln w="9525" cap="flat">
            <a:solidFill>
              <a:srgbClr val="000000"/>
            </a:solidFill>
            <a:prstDash val="solid"/>
            <a:headEnd type="none" w="sm" len="sm"/>
            <a:tailEnd type="none" w="sm" len="sm"/>
          </a:ln>
        </p:spPr>
      </p:sp>
      <p:sp>
        <p:nvSpPr>
          <p:cNvPr id="13" name="AutoShape 13"/>
          <p:cNvSpPr/>
          <p:nvPr/>
        </p:nvSpPr>
        <p:spPr>
          <a:xfrm>
            <a:off x="1485557" y="5150984"/>
            <a:ext cx="14781630" cy="23812"/>
          </a:xfrm>
          <a:prstGeom prst="line">
            <a:avLst/>
          </a:prstGeom>
          <a:ln w="9525" cap="flat">
            <a:solidFill>
              <a:srgbClr val="000000"/>
            </a:solidFill>
            <a:prstDash val="solid"/>
            <a:headEnd type="none" w="sm" len="sm"/>
            <a:tailEnd type="none" w="sm" len="sm"/>
          </a:ln>
        </p:spPr>
      </p:sp>
      <p:sp>
        <p:nvSpPr>
          <p:cNvPr id="14" name="AutoShape 14"/>
          <p:cNvSpPr/>
          <p:nvPr/>
        </p:nvSpPr>
        <p:spPr>
          <a:xfrm>
            <a:off x="1485557" y="6708917"/>
            <a:ext cx="14781630" cy="23812"/>
          </a:xfrm>
          <a:prstGeom prst="line">
            <a:avLst/>
          </a:prstGeom>
          <a:ln w="9525" cap="flat">
            <a:solidFill>
              <a:srgbClr val="000000"/>
            </a:solidFill>
            <a:prstDash val="solid"/>
            <a:headEnd type="none" w="sm" len="sm"/>
            <a:tailEnd type="none" w="sm" len="sm"/>
          </a:ln>
        </p:spPr>
      </p:sp>
      <p:sp>
        <p:nvSpPr>
          <p:cNvPr id="15" name="AutoShape 15"/>
          <p:cNvSpPr/>
          <p:nvPr/>
        </p:nvSpPr>
        <p:spPr>
          <a:xfrm>
            <a:off x="1485557" y="4350903"/>
            <a:ext cx="14781630" cy="23812"/>
          </a:xfrm>
          <a:prstGeom prst="line">
            <a:avLst/>
          </a:prstGeom>
          <a:ln w="9525" cap="flat">
            <a:solidFill>
              <a:srgbClr val="000000"/>
            </a:solidFill>
            <a:prstDash val="solid"/>
            <a:headEnd type="none" w="sm" len="sm"/>
            <a:tailEnd type="none" w="sm" len="sm"/>
          </a:ln>
        </p:spPr>
      </p:sp>
      <p:sp>
        <p:nvSpPr>
          <p:cNvPr id="16" name="AutoShape 16"/>
          <p:cNvSpPr/>
          <p:nvPr/>
        </p:nvSpPr>
        <p:spPr>
          <a:xfrm>
            <a:off x="1485557" y="6008830"/>
            <a:ext cx="14781630" cy="23812"/>
          </a:xfrm>
          <a:prstGeom prst="line">
            <a:avLst/>
          </a:prstGeom>
          <a:ln w="9525" cap="flat">
            <a:solidFill>
              <a:srgbClr val="000000"/>
            </a:solidFill>
            <a:prstDash val="solid"/>
            <a:headEnd type="none" w="sm" len="sm"/>
            <a:tailEnd type="none" w="sm" len="sm"/>
          </a:ln>
        </p:spPr>
      </p:sp>
      <p:sp>
        <p:nvSpPr>
          <p:cNvPr id="17" name="AutoShape 17"/>
          <p:cNvSpPr/>
          <p:nvPr/>
        </p:nvSpPr>
        <p:spPr>
          <a:xfrm>
            <a:off x="1485557" y="8299983"/>
            <a:ext cx="14781630" cy="23812"/>
          </a:xfrm>
          <a:prstGeom prst="line">
            <a:avLst/>
          </a:prstGeom>
          <a:ln w="9525" cap="flat">
            <a:solidFill>
              <a:srgbClr val="000000"/>
            </a:solidFill>
            <a:prstDash val="solid"/>
            <a:headEnd type="none" w="sm" len="sm"/>
            <a:tailEnd type="none" w="sm" len="sm"/>
          </a:ln>
        </p:spPr>
      </p:sp>
      <p:sp>
        <p:nvSpPr>
          <p:cNvPr id="18" name="AutoShape 18"/>
          <p:cNvSpPr/>
          <p:nvPr/>
        </p:nvSpPr>
        <p:spPr>
          <a:xfrm>
            <a:off x="1485557" y="9157829"/>
            <a:ext cx="14781630" cy="23812"/>
          </a:xfrm>
          <a:prstGeom prst="line">
            <a:avLst/>
          </a:prstGeom>
          <a:ln w="9525" cap="flat">
            <a:solidFill>
              <a:srgbClr val="000000"/>
            </a:solidFill>
            <a:prstDash val="solid"/>
            <a:headEnd type="none" w="sm" len="sm"/>
            <a:tailEnd type="none" w="sm" len="sm"/>
          </a:ln>
        </p:spPr>
      </p:sp>
      <p:sp>
        <p:nvSpPr>
          <p:cNvPr id="19" name="Freeform 19"/>
          <p:cNvSpPr/>
          <p:nvPr/>
        </p:nvSpPr>
        <p:spPr>
          <a:xfrm>
            <a:off x="4529641" y="1535794"/>
            <a:ext cx="8474791" cy="1140245"/>
          </a:xfrm>
          <a:custGeom>
            <a:avLst/>
            <a:gdLst/>
            <a:ahLst/>
            <a:cxnLst/>
            <a:rect l="l" t="t" r="r" b="b"/>
            <a:pathLst>
              <a:path w="8474791" h="1140245">
                <a:moveTo>
                  <a:pt x="0" y="0"/>
                </a:moveTo>
                <a:lnTo>
                  <a:pt x="8474791" y="0"/>
                </a:lnTo>
                <a:lnTo>
                  <a:pt x="8474791" y="1140245"/>
                </a:lnTo>
                <a:lnTo>
                  <a:pt x="0" y="1140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723864" y="1462317"/>
            <a:ext cx="978767" cy="1260040"/>
          </a:xfrm>
          <a:custGeom>
            <a:avLst/>
            <a:gdLst/>
            <a:ahLst/>
            <a:cxnLst/>
            <a:rect l="l" t="t" r="r" b="b"/>
            <a:pathLst>
              <a:path w="978767" h="1260040">
                <a:moveTo>
                  <a:pt x="0" y="0"/>
                </a:moveTo>
                <a:lnTo>
                  <a:pt x="978768" y="0"/>
                </a:lnTo>
                <a:lnTo>
                  <a:pt x="978768" y="1260041"/>
                </a:lnTo>
                <a:lnTo>
                  <a:pt x="0" y="1260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2266734" y="8657885"/>
            <a:ext cx="4820850" cy="1200830"/>
          </a:xfrm>
          <a:custGeom>
            <a:avLst/>
            <a:gdLst/>
            <a:ahLst/>
            <a:cxnLst/>
            <a:rect l="l" t="t" r="r" b="b"/>
            <a:pathLst>
              <a:path w="4820850" h="1200830">
                <a:moveTo>
                  <a:pt x="0" y="0"/>
                </a:moveTo>
                <a:lnTo>
                  <a:pt x="4820850" y="0"/>
                </a:lnTo>
                <a:lnTo>
                  <a:pt x="4820850" y="1200830"/>
                </a:lnTo>
                <a:lnTo>
                  <a:pt x="0" y="120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3920983" y="2676039"/>
            <a:ext cx="10446034" cy="6279469"/>
          </a:xfrm>
          <a:custGeom>
            <a:avLst/>
            <a:gdLst/>
            <a:ahLst/>
            <a:cxnLst/>
            <a:rect l="l" t="t" r="r" b="b"/>
            <a:pathLst>
              <a:path w="10446034" h="6279469">
                <a:moveTo>
                  <a:pt x="0" y="0"/>
                </a:moveTo>
                <a:lnTo>
                  <a:pt x="10446034" y="0"/>
                </a:lnTo>
                <a:lnTo>
                  <a:pt x="10446034" y="6279469"/>
                </a:lnTo>
                <a:lnTo>
                  <a:pt x="0" y="6279469"/>
                </a:lnTo>
                <a:lnTo>
                  <a:pt x="0" y="0"/>
                </a:lnTo>
                <a:close/>
              </a:path>
            </a:pathLst>
          </a:custGeom>
          <a:blipFill>
            <a:blip r:embed="rId12"/>
            <a:stretch>
              <a:fillRect l="-850"/>
            </a:stretch>
          </a:blipFill>
        </p:spPr>
      </p:sp>
      <p:sp>
        <p:nvSpPr>
          <p:cNvPr id="23" name="TextBox 23"/>
          <p:cNvSpPr txBox="1"/>
          <p:nvPr/>
        </p:nvSpPr>
        <p:spPr>
          <a:xfrm>
            <a:off x="2796843" y="1602469"/>
            <a:ext cx="12486495" cy="1024255"/>
          </a:xfrm>
          <a:prstGeom prst="rect">
            <a:avLst/>
          </a:prstGeom>
        </p:spPr>
        <p:txBody>
          <a:bodyPr lIns="0" tIns="0" rIns="0" bIns="0" rtlCol="0" anchor="t">
            <a:spAutoFit/>
          </a:bodyPr>
          <a:lstStyle/>
          <a:p>
            <a:pPr algn="ctr">
              <a:lnSpc>
                <a:spcPts val="7699"/>
              </a:lnSpc>
            </a:pPr>
            <a:r>
              <a:rPr lang="en-US" sz="6999">
                <a:solidFill>
                  <a:srgbClr val="494949"/>
                </a:solidFill>
                <a:latin typeface="More Sugar Thin"/>
              </a:rPr>
              <a:t>SOUCE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932</Words>
  <Application>Microsoft Office PowerPoint</Application>
  <PresentationFormat>Custom</PresentationFormat>
  <Paragraphs>79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Quicksand Medium</vt:lpstr>
      <vt:lpstr>Arimo</vt:lpstr>
      <vt:lpstr>More Sugar</vt:lpstr>
      <vt:lpstr>More Sugar Thin</vt:lpstr>
      <vt:lpstr>Arimo Bold</vt:lpstr>
      <vt:lpstr>Calibri</vt:lpstr>
      <vt:lpstr>Arial</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Adjie Hiedayatullah</cp:lastModifiedBy>
  <cp:revision>2</cp:revision>
  <dcterms:created xsi:type="dcterms:W3CDTF">2006-08-16T00:00:00Z</dcterms:created>
  <dcterms:modified xsi:type="dcterms:W3CDTF">2023-11-03T14:41:18Z</dcterms:modified>
  <dc:identifier>DAFyj77OUm0</dc:identifier>
</cp:coreProperties>
</file>